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8" r:id="rId2"/>
    <p:sldId id="303" r:id="rId3"/>
    <p:sldId id="312" r:id="rId4"/>
    <p:sldId id="302" r:id="rId5"/>
    <p:sldId id="314" r:id="rId6"/>
    <p:sldId id="301" r:id="rId7"/>
    <p:sldId id="289" r:id="rId8"/>
    <p:sldId id="293" r:id="rId9"/>
    <p:sldId id="317" r:id="rId10"/>
    <p:sldId id="291" r:id="rId11"/>
    <p:sldId id="290" r:id="rId12"/>
    <p:sldId id="292" r:id="rId13"/>
    <p:sldId id="298" r:id="rId14"/>
    <p:sldId id="311" r:id="rId15"/>
    <p:sldId id="318" r:id="rId16"/>
    <p:sldId id="304" r:id="rId17"/>
    <p:sldId id="256" r:id="rId18"/>
    <p:sldId id="283" r:id="rId19"/>
    <p:sldId id="305" r:id="rId20"/>
    <p:sldId id="300" r:id="rId21"/>
    <p:sldId id="297" r:id="rId22"/>
    <p:sldId id="309" r:id="rId23"/>
    <p:sldId id="287" r:id="rId24"/>
    <p:sldId id="310" r:id="rId25"/>
    <p:sldId id="294" r:id="rId26"/>
    <p:sldId id="315" r:id="rId27"/>
    <p:sldId id="316" r:id="rId28"/>
    <p:sldId id="307" r:id="rId29"/>
    <p:sldId id="319" r:id="rId30"/>
    <p:sldId id="320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C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551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13AF8-B837-4150-95C1-118266AEC94D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0ED78-D560-43AC-88AA-C10AD9F44F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520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990660-4B7D-4C11-96DB-B19FFA8CA93C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17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990660-4B7D-4C11-96DB-B19FFA8CA93C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8675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990660-4B7D-4C11-96DB-B19FFA8CA93C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7285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243A5D-E639-A9F3-D86E-0FCB2CE43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14527E1-1E6E-3026-BB72-6F3DA00E9B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C44227-5470-017C-6BC2-45757116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6B8B3-2B2D-4BF0-8E22-ACDF3AB82440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7F87D2-2BBA-D88D-52EC-5039853FE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742F60-2B7E-B2EF-971D-BE0315DD0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EAD2-EDEB-4471-9B80-1296E03472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352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4EB70E-0939-2847-502F-41FEF746D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F03C099-2E54-F087-011E-FC5055754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9AF711-93CC-1235-0459-365430D79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6B8B3-2B2D-4BF0-8E22-ACDF3AB82440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83C4F2-73FF-DA11-A6F0-D76ADF24F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1121D2-DA61-CA4F-3A9F-0DEB26E84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EAD2-EDEB-4471-9B80-1296E03472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279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CEE34D7-9DB9-5774-7A64-18D6A9EAD1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F5093EE-505B-0279-EC61-918946358B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BEB164-5C7E-1F00-5858-4595D6F37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6B8B3-2B2D-4BF0-8E22-ACDF3AB82440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26BB73-47BE-DB73-CF20-FE5A6E3C5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BBE62F-D91E-4794-12A6-B81399B4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EAD2-EDEB-4471-9B80-1296E03472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7890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Equipe 8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ângulo 39">
            <a:extLst>
              <a:ext uri="{FF2B5EF4-FFF2-40B4-BE49-F238E27FC236}">
                <a16:creationId xmlns:a16="http://schemas.microsoft.com/office/drawing/2014/main" id="{25E70D0E-EDAA-4490-8D97-5F245A32A2E6}"/>
              </a:ext>
            </a:extLst>
          </p:cNvPr>
          <p:cNvSpPr/>
          <p:nvPr userDrawn="1"/>
        </p:nvSpPr>
        <p:spPr>
          <a:xfrm>
            <a:off x="941832" y="1799082"/>
            <a:ext cx="1920240" cy="155448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41" name="Espaço Reservado para Imagem 10">
            <a:extLst>
              <a:ext uri="{FF2B5EF4-FFF2-40B4-BE49-F238E27FC236}">
                <a16:creationId xmlns:a16="http://schemas.microsoft.com/office/drawing/2014/main" id="{F4300E0A-2C35-48E1-A7CE-95EBD8EBB9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56132" y="1913382"/>
            <a:ext cx="1691640" cy="1325880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99D6C849-74CD-4E83-8CC4-99167CFD5052}"/>
              </a:ext>
            </a:extLst>
          </p:cNvPr>
          <p:cNvSpPr/>
          <p:nvPr userDrawn="1"/>
        </p:nvSpPr>
        <p:spPr>
          <a:xfrm>
            <a:off x="3740155" y="1799082"/>
            <a:ext cx="1920240" cy="155448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43" name="Espaço Reservado para Imagem 10">
            <a:extLst>
              <a:ext uri="{FF2B5EF4-FFF2-40B4-BE49-F238E27FC236}">
                <a16:creationId xmlns:a16="http://schemas.microsoft.com/office/drawing/2014/main" id="{EC894F36-9611-4410-9632-21E5CE1FF1F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54455" y="1913382"/>
            <a:ext cx="1691640" cy="1325880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4FD21C66-AAE4-4F7A-836C-5ABFDB3E2C40}"/>
              </a:ext>
            </a:extLst>
          </p:cNvPr>
          <p:cNvSpPr/>
          <p:nvPr userDrawn="1"/>
        </p:nvSpPr>
        <p:spPr>
          <a:xfrm>
            <a:off x="6538478" y="1799082"/>
            <a:ext cx="1920240" cy="155448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45" name="Espaço Reservado para Imagem 10">
            <a:extLst>
              <a:ext uri="{FF2B5EF4-FFF2-40B4-BE49-F238E27FC236}">
                <a16:creationId xmlns:a16="http://schemas.microsoft.com/office/drawing/2014/main" id="{8663743D-14C0-41A7-8122-D4D2A780178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652778" y="1913382"/>
            <a:ext cx="1691640" cy="1325880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68F25CD1-436E-47AA-8A14-C090BF4316B6}"/>
              </a:ext>
            </a:extLst>
          </p:cNvPr>
          <p:cNvSpPr/>
          <p:nvPr userDrawn="1"/>
        </p:nvSpPr>
        <p:spPr>
          <a:xfrm>
            <a:off x="9336802" y="1799082"/>
            <a:ext cx="1920240" cy="155448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47" name="Espaço Reservado para Imagem 10">
            <a:extLst>
              <a:ext uri="{FF2B5EF4-FFF2-40B4-BE49-F238E27FC236}">
                <a16:creationId xmlns:a16="http://schemas.microsoft.com/office/drawing/2014/main" id="{68C01EED-EC2C-4D5E-969B-9815EC0237D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451102" y="1913382"/>
            <a:ext cx="1691640" cy="1325880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01/07/20XX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FC61D158-7F2D-4995-8849-6017F984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832" y="3443293"/>
            <a:ext cx="1920240" cy="2286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9" name="Espaço Reservado para Texto 7">
            <a:extLst>
              <a:ext uri="{FF2B5EF4-FFF2-40B4-BE49-F238E27FC236}">
                <a16:creationId xmlns:a16="http://schemas.microsoft.com/office/drawing/2014/main" id="{0CF72F91-6995-4FF5-866F-1806A86CA0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832" y="3691331"/>
            <a:ext cx="1920240" cy="228600"/>
          </a:xfrm>
        </p:spPr>
        <p:txBody>
          <a:bodyPr rtlCol="0">
            <a:noAutofit/>
          </a:bodyPr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200">
                <a:latin typeface="+mn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pt-BR" noProof="0"/>
              <a:t>Título</a:t>
            </a: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id="{973D1BAC-79DB-4FD8-A55E-2B3460CB0A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39896" y="3447288"/>
            <a:ext cx="1920240" cy="2286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id="{EF99DF7C-CF3F-4AC1-9C96-414220A2AC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39896" y="3695369"/>
            <a:ext cx="1920240" cy="228600"/>
          </a:xfrm>
        </p:spPr>
        <p:txBody>
          <a:bodyPr rtlCol="0">
            <a:noAutofit/>
          </a:bodyPr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200">
                <a:latin typeface="+mn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pt-BR" noProof="0"/>
              <a:t>Título</a:t>
            </a:r>
          </a:p>
        </p:txBody>
      </p:sp>
      <p:sp>
        <p:nvSpPr>
          <p:cNvPr id="17" name="Espaço Reservado para Texto 7">
            <a:extLst>
              <a:ext uri="{FF2B5EF4-FFF2-40B4-BE49-F238E27FC236}">
                <a16:creationId xmlns:a16="http://schemas.microsoft.com/office/drawing/2014/main" id="{C25D4B4A-04E7-46B7-B6A8-6E076B2AEE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37960" y="3447288"/>
            <a:ext cx="1920240" cy="2286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18" name="Espaço Reservado para Texto 7">
            <a:extLst>
              <a:ext uri="{FF2B5EF4-FFF2-40B4-BE49-F238E27FC236}">
                <a16:creationId xmlns:a16="http://schemas.microsoft.com/office/drawing/2014/main" id="{732EEBF9-64E6-455C-9716-BDDFD220AF9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37960" y="3695369"/>
            <a:ext cx="1920240" cy="228600"/>
          </a:xfrm>
        </p:spPr>
        <p:txBody>
          <a:bodyPr rtlCol="0">
            <a:noAutofit/>
          </a:bodyPr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200">
                <a:latin typeface="+mn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pt-BR" noProof="0"/>
              <a:t>Título</a:t>
            </a:r>
          </a:p>
        </p:txBody>
      </p:sp>
      <p:sp>
        <p:nvSpPr>
          <p:cNvPr id="21" name="Espaço Reservado para Texto 7">
            <a:extLst>
              <a:ext uri="{FF2B5EF4-FFF2-40B4-BE49-F238E27FC236}">
                <a16:creationId xmlns:a16="http://schemas.microsoft.com/office/drawing/2014/main" id="{AD4D984E-939C-43A7-8502-5BF1564F42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36024" y="3447288"/>
            <a:ext cx="1920240" cy="2286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22" name="Espaço Reservado para Texto 7">
            <a:extLst>
              <a:ext uri="{FF2B5EF4-FFF2-40B4-BE49-F238E27FC236}">
                <a16:creationId xmlns:a16="http://schemas.microsoft.com/office/drawing/2014/main" id="{D63847E1-E452-438A-B17D-50521FDAF8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36024" y="3695369"/>
            <a:ext cx="1920240" cy="228600"/>
          </a:xfrm>
        </p:spPr>
        <p:txBody>
          <a:bodyPr rtlCol="0">
            <a:noAutofit/>
          </a:bodyPr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200">
                <a:latin typeface="+mn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pt-BR" noProof="0"/>
              <a:t>Título</a:t>
            </a:r>
          </a:p>
        </p:txBody>
      </p:sp>
      <p:sp>
        <p:nvSpPr>
          <p:cNvPr id="25" name="Espaço Reservado para Texto 7">
            <a:extLst>
              <a:ext uri="{FF2B5EF4-FFF2-40B4-BE49-F238E27FC236}">
                <a16:creationId xmlns:a16="http://schemas.microsoft.com/office/drawing/2014/main" id="{A0E37C15-4439-4FA1-B82A-6543015098C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1832" y="5745281"/>
            <a:ext cx="1920240" cy="2286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26" name="Espaço Reservado para Texto 7">
            <a:extLst>
              <a:ext uri="{FF2B5EF4-FFF2-40B4-BE49-F238E27FC236}">
                <a16:creationId xmlns:a16="http://schemas.microsoft.com/office/drawing/2014/main" id="{B4B36042-0944-4E63-98F0-4C6088F4B01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1832" y="5987343"/>
            <a:ext cx="1920240" cy="228600"/>
          </a:xfrm>
        </p:spPr>
        <p:txBody>
          <a:bodyPr rtlCol="0">
            <a:noAutofit/>
          </a:bodyPr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200">
                <a:latin typeface="+mn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pt-BR" noProof="0"/>
              <a:t>Título</a:t>
            </a:r>
          </a:p>
        </p:txBody>
      </p:sp>
      <p:sp>
        <p:nvSpPr>
          <p:cNvPr id="29" name="Espaço Reservado para Texto 7">
            <a:extLst>
              <a:ext uri="{FF2B5EF4-FFF2-40B4-BE49-F238E27FC236}">
                <a16:creationId xmlns:a16="http://schemas.microsoft.com/office/drawing/2014/main" id="{525DBE17-3292-4AD9-9132-FEC89DF26EF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739896" y="5741239"/>
            <a:ext cx="1920240" cy="2286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30" name="Espaço Reservado para Texto 7">
            <a:extLst>
              <a:ext uri="{FF2B5EF4-FFF2-40B4-BE49-F238E27FC236}">
                <a16:creationId xmlns:a16="http://schemas.microsoft.com/office/drawing/2014/main" id="{45D8728A-4ADC-409A-AF07-C6DC0796E5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39896" y="5989320"/>
            <a:ext cx="1920240" cy="228600"/>
          </a:xfrm>
        </p:spPr>
        <p:txBody>
          <a:bodyPr rtlCol="0">
            <a:noAutofit/>
          </a:bodyPr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200">
                <a:latin typeface="+mn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pt-BR" noProof="0"/>
              <a:t>Título</a:t>
            </a:r>
          </a:p>
        </p:txBody>
      </p:sp>
      <p:sp>
        <p:nvSpPr>
          <p:cNvPr id="33" name="Espaço Reservado para Texto 7">
            <a:extLst>
              <a:ext uri="{FF2B5EF4-FFF2-40B4-BE49-F238E27FC236}">
                <a16:creationId xmlns:a16="http://schemas.microsoft.com/office/drawing/2014/main" id="{B49575FE-C1FA-4068-A233-77E5F5A1327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37960" y="5741239"/>
            <a:ext cx="1920240" cy="2286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34" name="Espaço Reservado para Texto 7">
            <a:extLst>
              <a:ext uri="{FF2B5EF4-FFF2-40B4-BE49-F238E27FC236}">
                <a16:creationId xmlns:a16="http://schemas.microsoft.com/office/drawing/2014/main" id="{166F420D-1588-4FD4-97C7-F6BE4424A8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37960" y="5989320"/>
            <a:ext cx="1920240" cy="228600"/>
          </a:xfrm>
        </p:spPr>
        <p:txBody>
          <a:bodyPr rtlCol="0">
            <a:noAutofit/>
          </a:bodyPr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200">
                <a:latin typeface="+mn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pt-BR" noProof="0"/>
              <a:t>Título</a:t>
            </a:r>
          </a:p>
        </p:txBody>
      </p:sp>
      <p:sp>
        <p:nvSpPr>
          <p:cNvPr id="37" name="Espaço Reservado para Texto 7">
            <a:extLst>
              <a:ext uri="{FF2B5EF4-FFF2-40B4-BE49-F238E27FC236}">
                <a16:creationId xmlns:a16="http://schemas.microsoft.com/office/drawing/2014/main" id="{A50D099D-DBBB-4ABF-B900-9B4AF2B814A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36024" y="5741239"/>
            <a:ext cx="1920240" cy="2286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38" name="Espaço Reservado para Texto 7">
            <a:extLst>
              <a:ext uri="{FF2B5EF4-FFF2-40B4-BE49-F238E27FC236}">
                <a16:creationId xmlns:a16="http://schemas.microsoft.com/office/drawing/2014/main" id="{F4BB94E2-DE8B-4D7C-A9AD-5F1A452B75C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36024" y="5989320"/>
            <a:ext cx="1920240" cy="228600"/>
          </a:xfrm>
        </p:spPr>
        <p:txBody>
          <a:bodyPr rtlCol="0">
            <a:noAutofit/>
          </a:bodyPr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200">
                <a:latin typeface="+mn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pt-BR" noProof="0"/>
              <a:t>Título</a:t>
            </a: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1BFAF5AF-131D-45FE-9220-15852C520008}"/>
              </a:ext>
            </a:extLst>
          </p:cNvPr>
          <p:cNvSpPr/>
          <p:nvPr userDrawn="1"/>
        </p:nvSpPr>
        <p:spPr>
          <a:xfrm>
            <a:off x="941832" y="4113657"/>
            <a:ext cx="1920240" cy="155448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55" name="Espaço Reservado para Imagem 10">
            <a:extLst>
              <a:ext uri="{FF2B5EF4-FFF2-40B4-BE49-F238E27FC236}">
                <a16:creationId xmlns:a16="http://schemas.microsoft.com/office/drawing/2014/main" id="{86B14609-6CE7-4483-A952-6A0C59D63312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056132" y="4227957"/>
            <a:ext cx="1691640" cy="1325880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6E1E5DFE-ABE4-4574-8214-460F40787767}"/>
              </a:ext>
            </a:extLst>
          </p:cNvPr>
          <p:cNvSpPr/>
          <p:nvPr userDrawn="1"/>
        </p:nvSpPr>
        <p:spPr>
          <a:xfrm>
            <a:off x="3739896" y="4113657"/>
            <a:ext cx="1920240" cy="155448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57" name="Espaço Reservado para Imagem 10">
            <a:extLst>
              <a:ext uri="{FF2B5EF4-FFF2-40B4-BE49-F238E27FC236}">
                <a16:creationId xmlns:a16="http://schemas.microsoft.com/office/drawing/2014/main" id="{8C0FF998-B1F8-44FC-A045-B322FEC67A3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854196" y="4227957"/>
            <a:ext cx="1691640" cy="1325880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99BFB914-76F2-40AA-B7E6-F06BCEBF6C79}"/>
              </a:ext>
            </a:extLst>
          </p:cNvPr>
          <p:cNvSpPr/>
          <p:nvPr userDrawn="1"/>
        </p:nvSpPr>
        <p:spPr>
          <a:xfrm>
            <a:off x="6537960" y="4113657"/>
            <a:ext cx="1920240" cy="155448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59" name="Espaço Reservado para Imagem 10">
            <a:extLst>
              <a:ext uri="{FF2B5EF4-FFF2-40B4-BE49-F238E27FC236}">
                <a16:creationId xmlns:a16="http://schemas.microsoft.com/office/drawing/2014/main" id="{B101D19E-87CD-4005-9400-DB83194D9039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652260" y="4227957"/>
            <a:ext cx="1691640" cy="1325880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7FA2C836-B950-48A3-94B2-47E0E9F4D843}"/>
              </a:ext>
            </a:extLst>
          </p:cNvPr>
          <p:cNvSpPr/>
          <p:nvPr userDrawn="1"/>
        </p:nvSpPr>
        <p:spPr>
          <a:xfrm>
            <a:off x="9336024" y="4113657"/>
            <a:ext cx="1920240" cy="155448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61" name="Espaço Reservado para Imagem 10">
            <a:extLst>
              <a:ext uri="{FF2B5EF4-FFF2-40B4-BE49-F238E27FC236}">
                <a16:creationId xmlns:a16="http://schemas.microsoft.com/office/drawing/2014/main" id="{D51652FF-DB34-4769-98B0-7BAF1150CDEA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9450324" y="4227957"/>
            <a:ext cx="1691640" cy="1325880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876388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Equipe 4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01/07/20XX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C771235-79C8-415F-B624-D5501F4F42E2}"/>
              </a:ext>
            </a:extLst>
          </p:cNvPr>
          <p:cNvSpPr/>
          <p:nvPr userDrawn="1"/>
        </p:nvSpPr>
        <p:spPr>
          <a:xfrm>
            <a:off x="941832" y="2313432"/>
            <a:ext cx="2103120" cy="192938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FC61D158-7F2D-4995-8849-6017F984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832" y="4496637"/>
            <a:ext cx="210312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9" name="Espaço Reservado para Texto 7">
            <a:extLst>
              <a:ext uri="{FF2B5EF4-FFF2-40B4-BE49-F238E27FC236}">
                <a16:creationId xmlns:a16="http://schemas.microsoft.com/office/drawing/2014/main" id="{0CF72F91-6995-4FF5-866F-1806A86CA0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832" y="4776530"/>
            <a:ext cx="2103120" cy="457200"/>
          </a:xfrm>
        </p:spPr>
        <p:txBody>
          <a:bodyPr rtlCol="0">
            <a:noAutofit/>
          </a:bodyPr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200">
                <a:latin typeface="+mn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pt-BR" noProof="0"/>
              <a:t>Título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29E4817F-DFA8-417E-AFDB-482CF29E4C5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78992" y="2432304"/>
            <a:ext cx="1828800" cy="1682496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160F5FB-7416-40BC-A46A-21C838A50239}"/>
              </a:ext>
            </a:extLst>
          </p:cNvPr>
          <p:cNvSpPr/>
          <p:nvPr userDrawn="1"/>
        </p:nvSpPr>
        <p:spPr>
          <a:xfrm>
            <a:off x="3689990" y="2313432"/>
            <a:ext cx="2103120" cy="192938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id="{973D1BAC-79DB-4FD8-A55E-2B3460CB0A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4176" y="4498909"/>
            <a:ext cx="210312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id="{EF99DF7C-CF3F-4AC1-9C96-414220A2AC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4176" y="4778802"/>
            <a:ext cx="2103120" cy="457200"/>
          </a:xfrm>
        </p:spPr>
        <p:txBody>
          <a:bodyPr rtlCol="0">
            <a:noAutofit/>
          </a:bodyPr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200">
                <a:latin typeface="+mn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pt-BR" noProof="0"/>
              <a:t>Título</a:t>
            </a:r>
          </a:p>
        </p:txBody>
      </p:sp>
      <p:sp>
        <p:nvSpPr>
          <p:cNvPr id="15" name="Espaço Reservado para Imagem 10">
            <a:extLst>
              <a:ext uri="{FF2B5EF4-FFF2-40B4-BE49-F238E27FC236}">
                <a16:creationId xmlns:a16="http://schemas.microsoft.com/office/drawing/2014/main" id="{AF3BFD7E-8448-4092-A1FA-620F7C1818E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27150" y="2432304"/>
            <a:ext cx="1828800" cy="1682496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15CD85B-85C1-4045-A81C-8A1CE2CC3776}"/>
              </a:ext>
            </a:extLst>
          </p:cNvPr>
          <p:cNvSpPr/>
          <p:nvPr userDrawn="1"/>
        </p:nvSpPr>
        <p:spPr>
          <a:xfrm>
            <a:off x="6441704" y="2313432"/>
            <a:ext cx="2103120" cy="192938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7" name="Espaço Reservado para Texto 7">
            <a:extLst>
              <a:ext uri="{FF2B5EF4-FFF2-40B4-BE49-F238E27FC236}">
                <a16:creationId xmlns:a16="http://schemas.microsoft.com/office/drawing/2014/main" id="{C25D4B4A-04E7-46B7-B6A8-6E076B2AEE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46520" y="4494357"/>
            <a:ext cx="210312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18" name="Espaço Reservado para Texto 7">
            <a:extLst>
              <a:ext uri="{FF2B5EF4-FFF2-40B4-BE49-F238E27FC236}">
                <a16:creationId xmlns:a16="http://schemas.microsoft.com/office/drawing/2014/main" id="{732EEBF9-64E6-455C-9716-BDDFD220AF9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6520" y="4774250"/>
            <a:ext cx="2103120" cy="457200"/>
          </a:xfrm>
        </p:spPr>
        <p:txBody>
          <a:bodyPr rtlCol="0">
            <a:noAutofit/>
          </a:bodyPr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200">
                <a:latin typeface="+mn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pt-BR" noProof="0"/>
              <a:t>Título</a:t>
            </a:r>
          </a:p>
        </p:txBody>
      </p:sp>
      <p:sp>
        <p:nvSpPr>
          <p:cNvPr id="19" name="Espaço Reservado para Imagem 10">
            <a:extLst>
              <a:ext uri="{FF2B5EF4-FFF2-40B4-BE49-F238E27FC236}">
                <a16:creationId xmlns:a16="http://schemas.microsoft.com/office/drawing/2014/main" id="{CEE0C370-A123-4E33-88E1-10380AF7385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78864" y="2432304"/>
            <a:ext cx="1828800" cy="1682496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F228058F-D5C5-43E9-B57A-E0376D24186D}"/>
              </a:ext>
            </a:extLst>
          </p:cNvPr>
          <p:cNvSpPr/>
          <p:nvPr userDrawn="1"/>
        </p:nvSpPr>
        <p:spPr>
          <a:xfrm>
            <a:off x="9165352" y="2313432"/>
            <a:ext cx="2103120" cy="192938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1" name="Espaço Reservado para Texto 7">
            <a:extLst>
              <a:ext uri="{FF2B5EF4-FFF2-40B4-BE49-F238E27FC236}">
                <a16:creationId xmlns:a16="http://schemas.microsoft.com/office/drawing/2014/main" id="{AD4D984E-939C-43A7-8502-5BF1564F42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62288" y="4496629"/>
            <a:ext cx="210312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22" name="Espaço Reservado para Texto 7">
            <a:extLst>
              <a:ext uri="{FF2B5EF4-FFF2-40B4-BE49-F238E27FC236}">
                <a16:creationId xmlns:a16="http://schemas.microsoft.com/office/drawing/2014/main" id="{D63847E1-E452-438A-B17D-50521FDAF8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62288" y="4776522"/>
            <a:ext cx="2103120" cy="457200"/>
          </a:xfrm>
        </p:spPr>
        <p:txBody>
          <a:bodyPr rtlCol="0">
            <a:noAutofit/>
          </a:bodyPr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200">
                <a:latin typeface="+mn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pt-BR" noProof="0"/>
              <a:t>Título</a:t>
            </a:r>
          </a:p>
        </p:txBody>
      </p:sp>
      <p:sp>
        <p:nvSpPr>
          <p:cNvPr id="23" name="Espaço Reservado para Imagem 10">
            <a:extLst>
              <a:ext uri="{FF2B5EF4-FFF2-40B4-BE49-F238E27FC236}">
                <a16:creationId xmlns:a16="http://schemas.microsoft.com/office/drawing/2014/main" id="{70683A90-4CAD-4A4D-BA65-CD3980EBCF5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302512" y="2432304"/>
            <a:ext cx="1828800" cy="1682496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663600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6FF00-31D5-0AE6-B799-7066D368E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9F9D44-E9BC-5D77-230F-2662D5C30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12281D-826E-85DE-1FB5-CC9A4E136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6B8B3-2B2D-4BF0-8E22-ACDF3AB82440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60FBB9-F1CA-4E27-EDA1-3D4988A34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21A806-7128-51A4-EF97-6026665FE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EAD2-EDEB-4471-9B80-1296E03472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6192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377B0A-10F2-788A-B094-88060E6F2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C8460AF-03C3-02AB-1E0E-8D2E5F0AC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A982F7F-AA5A-188F-28D5-D9AD5811F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6B8B3-2B2D-4BF0-8E22-ACDF3AB82440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BED67F-608A-819A-F61F-F9CF5477B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1483DD7-D9CD-F67E-5B4F-173CE8E83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EAD2-EDEB-4471-9B80-1296E03472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7681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868362-1DDD-D948-940B-AAE05EA22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E93A63-821B-A2EB-C09F-D28C45914D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0A39BDF-F8F0-ACDE-EF83-8B1B1AFF0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EAA25B-001F-D77D-DE30-522133FC4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6B8B3-2B2D-4BF0-8E22-ACDF3AB82440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734CA0F-D98A-E8CA-AD88-FC9E41ABE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11162E-36DF-2A3A-17DD-31DDCDBC2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EAD2-EDEB-4471-9B80-1296E03472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3772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6873E9-F731-53EC-7996-DD42F9F6C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C1D4AF-CD34-BC3F-4F89-F9D6997F0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2DE9073-40E8-6E0E-ABB1-5B1B1BBBB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FDB4D24-AE48-2D8A-7794-70F2AAFE3C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B003AB0-FDE0-95F7-3854-E024518FE8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3C97A10-25C9-204C-9372-30186BED3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6B8B3-2B2D-4BF0-8E22-ACDF3AB82440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16B3F0B-1755-CF39-9D45-01AAED982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2022676-F4C6-8C0B-04F1-93F7CFA48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EAD2-EDEB-4471-9B80-1296E03472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6182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C4EF32-B18F-031F-BBA4-AB937A07A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B5776BA-C3C7-C29C-34A9-B2D010143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6B8B3-2B2D-4BF0-8E22-ACDF3AB82440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75AE377-8E8A-EB84-CB30-023F04C98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D96BD5E-4452-5C3C-985B-64CBA2C88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EAD2-EDEB-4471-9B80-1296E03472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6051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8D04347-E0EF-C579-2EB7-A529CDBC8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6B8B3-2B2D-4BF0-8E22-ACDF3AB82440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B69F8E2-A1E3-480D-2120-1A6CB73AA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82E3DFF-642C-7ECC-F00C-D5FEE0155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EAD2-EDEB-4471-9B80-1296E03472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1347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F6102F-6E45-F42F-9165-541BEC4D9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C664AA-78F5-CE20-3DFE-69E0A52DA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0375FE0-9BB8-3D3B-8492-FC6D19914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07C13BF-3ABB-ECBB-3359-F58210C2C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6B8B3-2B2D-4BF0-8E22-ACDF3AB82440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3AF3957-D229-380D-AFFE-3DEF629A7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EE63A0A-2136-23F2-0B0D-2389D761E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EAD2-EDEB-4471-9B80-1296E03472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5482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B2BFB5-C25A-CBB4-F641-3E20A1426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2B707D6-1273-F048-5374-1F96C341EA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42737AA-0732-C9A2-E7F6-CC4DDF0F90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3726B35-F8DA-155F-5CF8-A2A7CB8B8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6B8B3-2B2D-4BF0-8E22-ACDF3AB82440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55660A2-17A8-69E7-1DD4-A088A4B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D2F5D64-9629-31BB-07BE-CBEF1498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EAD2-EDEB-4471-9B80-1296E03472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8793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7A18F63-3290-06BC-A6E2-1888BAE4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1DFB69-7E99-D49C-A662-89A2A8C4D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9A3E2F-F434-C9AD-2876-CEAD0D2F8E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6B8B3-2B2D-4BF0-8E22-ACDF3AB82440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53524DE-DC95-7B03-C631-3B80D52B4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FA1ED0-A992-A942-5879-279D0306B1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4EAD2-EDEB-4471-9B80-1296E03472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342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youtu.be/d7KtRyxLngU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vimeo.com/manage/videos/703509951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hyperlink" Target="https://natachamuriel.wixsite.com/filomove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hyperlink" Target="https://natachalopezgallucci.com/aquilombafilomove/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books.ufca.edu.br/catalogo/estamos-aqui-debates-afrolatinoamericanos-em-perspectiva-brasil-argentina/" TargetMode="External"/><Relationship Id="rId2" Type="http://schemas.openxmlformats.org/officeDocument/2006/relationships/hyperlink" Target="https://youtu.be/282MTv4P_vw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tvS1uZUZ79Q" TargetMode="External"/><Relationship Id="rId3" Type="http://schemas.microsoft.com/office/2007/relationships/hdphoto" Target="../media/hdphoto8.wdp"/><Relationship Id="rId7" Type="http://schemas.openxmlformats.org/officeDocument/2006/relationships/image" Target="../media/image31.png"/><Relationship Id="rId12" Type="http://schemas.openxmlformats.org/officeDocument/2006/relationships/hyperlink" Target="https://youtu.be/lJQ0-OUpxXw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BLO87d0-vmU" TargetMode="External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hyperlink" Target="https://youtu.be/6nyidS1tdxA" TargetMode="External"/><Relationship Id="rId9" Type="http://schemas.openxmlformats.org/officeDocument/2006/relationships/hyperlink" Target="https://youtu.be/eXaGgwwN20o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youtu.be/JHH6YBfvC0E" TargetMode="External"/><Relationship Id="rId7" Type="http://schemas.openxmlformats.org/officeDocument/2006/relationships/image" Target="../media/image35.png"/><Relationship Id="rId2" Type="http://schemas.openxmlformats.org/officeDocument/2006/relationships/hyperlink" Target="https://youtu.be/ihvHw5ZD6J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hyperlink" Target="https://youtu.be/YtNKSJW1eR4" TargetMode="External"/><Relationship Id="rId10" Type="http://schemas.openxmlformats.org/officeDocument/2006/relationships/image" Target="../media/image38.png"/><Relationship Id="rId4" Type="http://schemas.openxmlformats.org/officeDocument/2006/relationships/hyperlink" Target="https://youtu.be/FTcPASaYW-Y" TargetMode="External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6.jpg"/><Relationship Id="rId7" Type="http://schemas.openxmlformats.org/officeDocument/2006/relationships/image" Target="../media/image49.jpg"/><Relationship Id="rId12" Type="http://schemas.openxmlformats.org/officeDocument/2006/relationships/image" Target="../media/image5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g"/><Relationship Id="rId11" Type="http://schemas.openxmlformats.org/officeDocument/2006/relationships/image" Target="../media/image53.png"/><Relationship Id="rId5" Type="http://schemas.openxmlformats.org/officeDocument/2006/relationships/image" Target="../media/image47.jpg"/><Relationship Id="rId10" Type="http://schemas.openxmlformats.org/officeDocument/2006/relationships/image" Target="../media/image52.jpg"/><Relationship Id="rId4" Type="http://schemas.openxmlformats.org/officeDocument/2006/relationships/image" Target="../media/image45.png"/><Relationship Id="rId9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nBOrRkP9LZk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6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45.png"/><Relationship Id="rId9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hyperlink" Target="https://youtube.com/playlist?list=PL724EGr2TjzDKZjf17pEWTLkL1kp8Sas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hyperlink" Target="https://youtube.com/playlist?list=PL724EGr2TjzDKZjf17pEWTLkL1kp8Sas1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hyperlink" Target="https://youtu.be/kd74KUh9UrQ" TargetMode="External"/><Relationship Id="rId3" Type="http://schemas.openxmlformats.org/officeDocument/2006/relationships/hyperlink" Target="https://youtu.be/0NA5qorJKgQ" TargetMode="External"/><Relationship Id="rId7" Type="http://schemas.openxmlformats.org/officeDocument/2006/relationships/image" Target="../media/image78.png"/><Relationship Id="rId12" Type="http://schemas.openxmlformats.org/officeDocument/2006/relationships/hyperlink" Target="https://youtu.be/MIuIk7EMDM8" TargetMode="External"/><Relationship Id="rId17" Type="http://schemas.microsoft.com/office/2007/relationships/hdphoto" Target="../media/hdphoto9.wdp"/><Relationship Id="rId2" Type="http://schemas.openxmlformats.org/officeDocument/2006/relationships/hyperlink" Target="https://youtu.be/7ACqEpw-E2Q" TargetMode="Externa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hyperlink" Target="https://youtu.be/nrcK-rTFh7w" TargetMode="External"/><Relationship Id="rId5" Type="http://schemas.openxmlformats.org/officeDocument/2006/relationships/image" Target="../media/image76.png"/><Relationship Id="rId15" Type="http://schemas.openxmlformats.org/officeDocument/2006/relationships/image" Target="../media/image82.png"/><Relationship Id="rId10" Type="http://schemas.openxmlformats.org/officeDocument/2006/relationships/image" Target="../media/image81.png"/><Relationship Id="rId4" Type="http://schemas.openxmlformats.org/officeDocument/2006/relationships/hyperlink" Target="https://youtu.be/CO1Rxgknth0" TargetMode="External"/><Relationship Id="rId9" Type="http://schemas.openxmlformats.org/officeDocument/2006/relationships/image" Target="../media/image80.png"/><Relationship Id="rId14" Type="http://schemas.openxmlformats.org/officeDocument/2006/relationships/hyperlink" Target="https://youtu.be/Oc_uonFXqDk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hyperlink" Target="https://youtu.be/UbvpeQOFJMg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vimeo.com/562769159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86.png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MfVH8uMESo" TargetMode="External"/><Relationship Id="rId2" Type="http://schemas.openxmlformats.org/officeDocument/2006/relationships/hyperlink" Target="https://youtu.be/xnWzvJYayK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hyperlink" Target="https://youtu.be/6T0NMGwl41g" TargetMode="External"/><Relationship Id="rId7" Type="http://schemas.openxmlformats.org/officeDocument/2006/relationships/hyperlink" Target="https://youtu.be/TdG8sbgWoNQ" TargetMode="External"/><Relationship Id="rId2" Type="http://schemas.openxmlformats.org/officeDocument/2006/relationships/hyperlink" Target="https://youtu.be/b6la2SIyVY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XkBrhc_swmg" TargetMode="External"/><Relationship Id="rId5" Type="http://schemas.openxmlformats.org/officeDocument/2006/relationships/hyperlink" Target="https://youtu.be/lJQ0-OUpxXw" TargetMode="External"/><Relationship Id="rId4" Type="http://schemas.openxmlformats.org/officeDocument/2006/relationships/hyperlink" Target="https://youtu.be/u0E7V4CTfKc" TargetMode="External"/><Relationship Id="rId9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93.jpg"/><Relationship Id="rId7" Type="http://schemas.openxmlformats.org/officeDocument/2006/relationships/image" Target="../media/image97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youtu.be/RGyGf_UObY0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hyperlink" Target="https://youtu.be/SkkScNlqo7c" TargetMode="External"/><Relationship Id="rId4" Type="http://schemas.openxmlformats.org/officeDocument/2006/relationships/hyperlink" Target="https://youtu.be/4jVZ-Ky2cSw" TargetMode="External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youtu.be/sT3-Bw14Kcc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youtu.be/1wTKcL-Qln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youtu.be/mk6XR2GPx3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L41IruvY-0" TargetMode="External"/><Relationship Id="rId2" Type="http://schemas.openxmlformats.org/officeDocument/2006/relationships/hyperlink" Target="https://youtu.be/ACPq5Px8iS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9F60E6AF-0EAD-8D9A-7DF6-33D73015EA67}"/>
              </a:ext>
            </a:extLst>
          </p:cNvPr>
          <p:cNvSpPr txBox="1">
            <a:spLocks/>
          </p:cNvSpPr>
          <p:nvPr/>
        </p:nvSpPr>
        <p:spPr>
          <a:xfrm>
            <a:off x="4657682" y="1832859"/>
            <a:ext cx="6376078" cy="3389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600" b="1" dirty="0">
                <a:latin typeface="+mj-lt"/>
                <a:ea typeface="+mj-ea"/>
                <a:cs typeface="+mj-cs"/>
              </a:rPr>
              <a:t>Natacha Muriel López Gallucci</a:t>
            </a:r>
          </a:p>
          <a:p>
            <a:pPr marL="0" indent="0" algn="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400" b="1" dirty="0">
                <a:latin typeface="+mj-lt"/>
                <a:ea typeface="+mj-ea"/>
                <a:cs typeface="+mj-cs"/>
              </a:rPr>
              <a:t>Portfolio</a:t>
            </a:r>
            <a:r>
              <a:rPr lang="en-US" sz="5400" dirty="0"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A32F1C-EED7-1744-97EF-F42E864D6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2" r="30332"/>
          <a:stretch/>
        </p:blipFill>
        <p:spPr>
          <a:xfrm>
            <a:off x="338" y="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0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97909941-9208-9578-5FCF-DDB997D62735}"/>
              </a:ext>
            </a:extLst>
          </p:cNvPr>
          <p:cNvSpPr txBox="1">
            <a:spLocks/>
          </p:cNvSpPr>
          <p:nvPr/>
        </p:nvSpPr>
        <p:spPr>
          <a:xfrm>
            <a:off x="836676" y="800987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O LAÇO INVÍSIVEL</a:t>
            </a:r>
            <a:r>
              <a:rPr lang="en-US" sz="2400" dirty="0"/>
              <a:t> (5:23 min) </a:t>
            </a:r>
          </a:p>
          <a:p>
            <a:pPr marL="0" indent="0">
              <a:buNone/>
            </a:pPr>
            <a:r>
              <a:rPr lang="en-US" sz="1200" dirty="0"/>
              <a:t>2020                                                                                                                                                                                                                             Dir. Natacha Muriel López Gallucci</a:t>
            </a:r>
          </a:p>
          <a:p>
            <a:pPr marL="0"/>
            <a:endParaRPr lang="en-US" sz="2200" dirty="0"/>
          </a:p>
          <a:p>
            <a:pPr marL="0" indent="0" algn="ctr">
              <a:buNone/>
            </a:pPr>
            <a:r>
              <a:rPr lang="en-US" sz="1600" dirty="0"/>
              <a:t>DISPONÍVEL EM: </a:t>
            </a:r>
            <a:r>
              <a:rPr lang="en-US" sz="1600" dirty="0">
                <a:hlinkClick r:id="rId2"/>
              </a:rPr>
              <a:t>https://youtu.be/d7KtRyxLngU</a:t>
            </a:r>
            <a:br>
              <a:rPr lang="en-US" sz="1600" dirty="0"/>
            </a:br>
            <a:r>
              <a:rPr lang="en-US" sz="1600" dirty="0" err="1"/>
              <a:t>Prêmio</a:t>
            </a:r>
            <a:r>
              <a:rPr lang="en-US" sz="1600" dirty="0"/>
              <a:t> </a:t>
            </a:r>
            <a:r>
              <a:rPr lang="en-US" sz="1600" dirty="0" err="1"/>
              <a:t>Funarte</a:t>
            </a:r>
            <a:r>
              <a:rPr lang="en-US" sz="1600" dirty="0"/>
              <a:t> 2022</a:t>
            </a:r>
          </a:p>
          <a:p>
            <a:pPr marL="0" indent="0" algn="ctr">
              <a:buNone/>
            </a:pPr>
            <a:endParaRPr lang="en-US" sz="1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435416D-8A79-DA2D-7B6E-389E5FB183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26750" t="3555" r="29084" b="53778"/>
          <a:stretch/>
        </p:blipFill>
        <p:spPr>
          <a:xfrm>
            <a:off x="935204" y="3589907"/>
            <a:ext cx="5159272" cy="292608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B7C3302-12E6-E91D-0297-8D1125715B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0000" t="33066" r="15500" b="32149"/>
          <a:stretch/>
        </p:blipFill>
        <p:spPr>
          <a:xfrm>
            <a:off x="6201132" y="2506894"/>
            <a:ext cx="515927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1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97909941-9208-9578-5FCF-DDB997D62735}"/>
              </a:ext>
            </a:extLst>
          </p:cNvPr>
          <p:cNvSpPr txBox="1">
            <a:spLocks/>
          </p:cNvSpPr>
          <p:nvPr/>
        </p:nvSpPr>
        <p:spPr>
          <a:xfrm>
            <a:off x="836676" y="60350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PERFORMANCE EM REDE (7 horas)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Fragmento</a:t>
            </a:r>
            <a:r>
              <a:rPr lang="en-US" sz="2200" dirty="0"/>
              <a:t> B 24:05 min)</a:t>
            </a:r>
          </a:p>
          <a:p>
            <a:pPr marL="0" indent="0" algn="ctr">
              <a:buNone/>
            </a:pPr>
            <a:r>
              <a:rPr lang="en-US" sz="1400" dirty="0"/>
              <a:t>2020</a:t>
            </a:r>
            <a:r>
              <a:rPr lang="en-US" sz="2000" dirty="0"/>
              <a:t>  </a:t>
            </a:r>
            <a:r>
              <a:rPr lang="en-US" sz="2200" dirty="0"/>
              <a:t>                                                                                                                  </a:t>
            </a:r>
            <a:r>
              <a:rPr lang="en-US" sz="1200" dirty="0"/>
              <a:t>Dir. NATACHA MURIEL LOPEZ GALLUCCI </a:t>
            </a:r>
            <a:endParaRPr lang="en-US" sz="2200" dirty="0"/>
          </a:p>
          <a:p>
            <a:pPr marL="0" indent="0" algn="ctr">
              <a:buNone/>
            </a:pPr>
            <a:r>
              <a:rPr lang="en-US" sz="1800" dirty="0" err="1"/>
              <a:t>Fragmento</a:t>
            </a:r>
            <a:r>
              <a:rPr lang="en-US" sz="1800" dirty="0"/>
              <a:t> B</a:t>
            </a:r>
            <a:br>
              <a:rPr lang="en-US" sz="1800" dirty="0"/>
            </a:br>
            <a:r>
              <a:rPr lang="en-US" sz="1800" dirty="0"/>
              <a:t>DISPONÍVEL EM : </a:t>
            </a:r>
            <a:r>
              <a:rPr lang="en-US" sz="1800" dirty="0">
                <a:hlinkClick r:id="rId2"/>
              </a:rPr>
              <a:t>https://vimeo.com/manage/videos/703509951</a:t>
            </a:r>
            <a:endParaRPr lang="en-US" sz="18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B1C079C-DB84-2D6E-F537-C673E3261B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31" t="16772" r="20336" b="7593"/>
          <a:stretch/>
        </p:blipFill>
        <p:spPr>
          <a:xfrm>
            <a:off x="4693936" y="2391410"/>
            <a:ext cx="6658340" cy="4307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6775910-3002-6E19-7EB7-B99B2902CEA6}"/>
              </a:ext>
            </a:extLst>
          </p:cNvPr>
          <p:cNvSpPr txBox="1"/>
          <p:nvPr/>
        </p:nvSpPr>
        <p:spPr>
          <a:xfrm>
            <a:off x="2375468" y="3190352"/>
            <a:ext cx="193899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dirty="0"/>
              <a:t>IXEJA</a:t>
            </a:r>
            <a:br>
              <a:rPr lang="pt-BR" dirty="0"/>
            </a:br>
            <a:r>
              <a:rPr lang="pt-BR" dirty="0"/>
              <a:t>CANDOMBLE</a:t>
            </a:r>
            <a:br>
              <a:rPr lang="pt-BR" dirty="0"/>
            </a:br>
            <a:r>
              <a:rPr lang="pt-BR" dirty="0"/>
              <a:t>TANGO</a:t>
            </a:r>
            <a:br>
              <a:rPr lang="pt-BR" dirty="0"/>
            </a:br>
            <a:r>
              <a:rPr lang="pt-BR" dirty="0"/>
              <a:t>MALAMBO</a:t>
            </a:r>
            <a:br>
              <a:rPr lang="pt-BR" dirty="0"/>
            </a:br>
            <a:r>
              <a:rPr lang="pt-BR" dirty="0"/>
              <a:t>COCO</a:t>
            </a:r>
            <a:br>
              <a:rPr lang="pt-BR" dirty="0"/>
            </a:br>
            <a:r>
              <a:rPr lang="pt-BR" dirty="0"/>
              <a:t>SAMBA</a:t>
            </a:r>
            <a:br>
              <a:rPr lang="pt-BR" dirty="0"/>
            </a:br>
            <a:r>
              <a:rPr lang="pt-BR" dirty="0"/>
              <a:t>MILONGA</a:t>
            </a:r>
            <a:br>
              <a:rPr lang="pt-BR" dirty="0"/>
            </a:br>
            <a:r>
              <a:rPr lang="pt-BR" dirty="0"/>
              <a:t>CAPOEIRA</a:t>
            </a:r>
          </a:p>
          <a:p>
            <a:pPr algn="r"/>
            <a:r>
              <a:rPr lang="pt-BR" dirty="0"/>
              <a:t>LUTA DE ESPADAS</a:t>
            </a:r>
          </a:p>
          <a:p>
            <a:pPr algn="r"/>
            <a:r>
              <a:rPr lang="pt-BR" dirty="0"/>
              <a:t>REISADO</a:t>
            </a:r>
          </a:p>
        </p:txBody>
      </p:sp>
    </p:spTree>
    <p:extLst>
      <p:ext uri="{BB962C8B-B14F-4D97-AF65-F5344CB8AC3E}">
        <p14:creationId xmlns:p14="http://schemas.microsoft.com/office/powerpoint/2010/main" val="2367436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97909941-9208-9578-5FCF-DDB997D62735}"/>
              </a:ext>
            </a:extLst>
          </p:cNvPr>
          <p:cNvSpPr txBox="1">
            <a:spLocks/>
          </p:cNvSpPr>
          <p:nvPr/>
        </p:nvSpPr>
        <p:spPr>
          <a:xfrm>
            <a:off x="722264" y="852943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PERFORMANCE EM REDE</a:t>
            </a:r>
            <a:br>
              <a:rPr lang="en-US" sz="2200" dirty="0"/>
            </a:br>
            <a:r>
              <a:rPr lang="en-US" sz="1400" dirty="0"/>
              <a:t>2020</a:t>
            </a:r>
            <a:r>
              <a:rPr lang="en-US" sz="2200" dirty="0"/>
              <a:t>                                                                                                                    </a:t>
            </a:r>
            <a:r>
              <a:rPr lang="en-US" sz="1200" dirty="0"/>
              <a:t>Dir. NATACHA MURIEL LOPEZ GALLUCCI </a:t>
            </a:r>
            <a:endParaRPr lang="en-US" sz="2200" dirty="0"/>
          </a:p>
          <a:p>
            <a:pPr marL="0"/>
            <a:endParaRPr lang="en-US" sz="2200" dirty="0"/>
          </a:p>
          <a:p>
            <a:pPr marL="0"/>
            <a:endParaRPr lang="en-US" sz="22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82F20C1-3499-6475-F26F-195D795E8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22" t="28896" r="14520" b="16217"/>
          <a:stretch/>
        </p:blipFill>
        <p:spPr>
          <a:xfrm>
            <a:off x="388778" y="2692400"/>
            <a:ext cx="6014181" cy="268482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03B2C1B-9F51-D9C1-3C5B-46CDC87F04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17" t="31675" r="46042" b="24991"/>
          <a:stretch/>
        </p:blipFill>
        <p:spPr>
          <a:xfrm>
            <a:off x="6448186" y="1677373"/>
            <a:ext cx="4789678" cy="297184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34FDE89-A47C-520E-3435-27DE4AC716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50" t="31526" r="44162" b="24725"/>
          <a:stretch/>
        </p:blipFill>
        <p:spPr>
          <a:xfrm>
            <a:off x="4388548" y="4034811"/>
            <a:ext cx="4028821" cy="2473174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B1113B9-6D3B-3B98-D0C7-E1C0F9C7DA28}"/>
              </a:ext>
            </a:extLst>
          </p:cNvPr>
          <p:cNvSpPr txBox="1"/>
          <p:nvPr/>
        </p:nvSpPr>
        <p:spPr>
          <a:xfrm>
            <a:off x="1066800" y="200977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Apresentação Performers</a:t>
            </a:r>
          </a:p>
          <a:p>
            <a:r>
              <a:rPr lang="pt-BR" dirty="0">
                <a:hlinkClick r:id="rId5"/>
              </a:rPr>
              <a:t>https://natachamuriel.wixsite.com/filomove</a:t>
            </a:r>
            <a:r>
              <a:rPr lang="pt-BR" dirty="0"/>
              <a:t> </a:t>
            </a:r>
          </a:p>
        </p:txBody>
      </p:sp>
      <p:pic>
        <p:nvPicPr>
          <p:cNvPr id="15" name="Imagem 1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CDAF6A94-099E-C969-3260-702EB89B9F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7" t="4301" r="1467" b="48874"/>
          <a:stretch/>
        </p:blipFill>
        <p:spPr>
          <a:xfrm>
            <a:off x="827314" y="5077349"/>
            <a:ext cx="4572000" cy="160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21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97909941-9208-9578-5FCF-DDB997D62735}"/>
              </a:ext>
            </a:extLst>
          </p:cNvPr>
          <p:cNvSpPr txBox="1">
            <a:spLocks/>
          </p:cNvSpPr>
          <p:nvPr/>
        </p:nvSpPr>
        <p:spPr>
          <a:xfrm>
            <a:off x="836676" y="548622"/>
            <a:ext cx="10515600" cy="565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AQUILOMBA FILOMOVE (15´)</a:t>
            </a:r>
            <a:br>
              <a:rPr lang="en-US" sz="2200" dirty="0"/>
            </a:br>
            <a:r>
              <a:rPr lang="en-US" sz="1600" dirty="0"/>
              <a:t>Maria de Tie e a Comunidade dos Souza</a:t>
            </a:r>
            <a:br>
              <a:rPr lang="en-US" sz="1600" dirty="0"/>
            </a:br>
            <a:r>
              <a:rPr lang="en-US" sz="1600" dirty="0"/>
              <a:t>Coco dos Souza – Araripe CE</a:t>
            </a:r>
          </a:p>
          <a:p>
            <a:pPr marL="0" indent="0" algn="ctr">
              <a:buNone/>
            </a:pPr>
            <a:r>
              <a:rPr lang="en-US" sz="1200" dirty="0"/>
              <a:t>2018                                                                                                                                                                                                                     Dir. NATACHA MURIEL LOPEZ GALLUCCI</a:t>
            </a:r>
          </a:p>
          <a:p>
            <a:pPr marL="0" indent="0" algn="ctr">
              <a:buNone/>
            </a:pPr>
            <a:r>
              <a:rPr lang="pt-BR" sz="1600" dirty="0"/>
              <a:t>Disponível</a:t>
            </a:r>
            <a:r>
              <a:rPr lang="en-US" sz="1600" dirty="0"/>
              <a:t> </a:t>
            </a:r>
            <a:r>
              <a:rPr lang="pt-BR" sz="1600" dirty="0"/>
              <a:t>em</a:t>
            </a:r>
            <a:r>
              <a:rPr lang="en-US" sz="1600" dirty="0"/>
              <a:t>: </a:t>
            </a:r>
            <a:r>
              <a:rPr lang="en-US" sz="1600" dirty="0">
                <a:hlinkClick r:id="rId2"/>
              </a:rPr>
              <a:t>https://natachalopezgallucci.com/aquilombafilomove/</a:t>
            </a:r>
            <a:r>
              <a:rPr lang="en-US" sz="1600" dirty="0"/>
              <a:t> </a:t>
            </a:r>
          </a:p>
          <a:p>
            <a:pPr marL="0"/>
            <a:endParaRPr lang="en-US" sz="1200" dirty="0"/>
          </a:p>
          <a:p>
            <a:pPr marL="0"/>
            <a:endParaRPr lang="en-US" sz="22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689548D-A505-CFDC-4F38-E445687769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0501" t="6520" r="4749" b="16592"/>
          <a:stretch/>
        </p:blipFill>
        <p:spPr>
          <a:xfrm>
            <a:off x="3602432" y="2244283"/>
            <a:ext cx="7565220" cy="3860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ACA3743-1D7D-0DD3-ECED-56D07A2B39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14334" t="12889" r="4750" b="15259"/>
          <a:stretch/>
        </p:blipFill>
        <p:spPr>
          <a:xfrm>
            <a:off x="7385042" y="2141524"/>
            <a:ext cx="3130558" cy="1563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 descr="Grupo de pessoas com roupas coloridas&#10;&#10;Descrição gerada automaticamente">
            <a:extLst>
              <a:ext uri="{FF2B5EF4-FFF2-40B4-BE49-F238E27FC236}">
                <a16:creationId xmlns:a16="http://schemas.microsoft.com/office/drawing/2014/main" id="{BD80C985-18E2-698C-24C6-2FF1F18AE4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82" y="2648327"/>
            <a:ext cx="4350104" cy="3860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1598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97909941-9208-9578-5FCF-DDB997D62735}"/>
              </a:ext>
            </a:extLst>
          </p:cNvPr>
          <p:cNvSpPr txBox="1">
            <a:spLocks/>
          </p:cNvSpPr>
          <p:nvPr/>
        </p:nvSpPr>
        <p:spPr>
          <a:xfrm>
            <a:off x="836676" y="325121"/>
            <a:ext cx="10515600" cy="565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ESTAMOS AQUI </a:t>
            </a:r>
          </a:p>
          <a:p>
            <a:pPr marL="0" indent="0">
              <a:buNone/>
            </a:pPr>
            <a:r>
              <a:rPr lang="en-US" sz="1400" dirty="0"/>
              <a:t>DEBATES AFROLATINOAMERICANOS </a:t>
            </a:r>
          </a:p>
          <a:p>
            <a:pPr marL="0" indent="0">
              <a:buNone/>
            </a:pPr>
            <a:r>
              <a:rPr lang="en-US" sz="1400" dirty="0"/>
              <a:t>EM PERSPECTIVA BRASIL ARGENTINA (</a:t>
            </a:r>
            <a:r>
              <a:rPr lang="en-US" sz="1400" dirty="0" err="1"/>
              <a:t>Editora</a:t>
            </a:r>
            <a:r>
              <a:rPr lang="en-US" sz="1400" dirty="0"/>
              <a:t> da UFCA)</a:t>
            </a:r>
            <a:endParaRPr lang="en-US" sz="1050" dirty="0"/>
          </a:p>
          <a:p>
            <a:pPr marL="0" indent="0" algn="ctr">
              <a:buNone/>
            </a:pPr>
            <a:r>
              <a:rPr lang="en-US" sz="1200" dirty="0"/>
              <a:t>2021                                                                                                                                                                                                                    Dir. NATACHA MURIEL LOPEZ GALLUCCI</a:t>
            </a:r>
          </a:p>
          <a:p>
            <a:pPr marL="0" indent="0" algn="ctr">
              <a:buNone/>
            </a:pPr>
            <a:r>
              <a:rPr lang="pt-BR" sz="1600" dirty="0"/>
              <a:t>Disponível</a:t>
            </a:r>
            <a:r>
              <a:rPr lang="en-US" sz="1600" dirty="0"/>
              <a:t> </a:t>
            </a:r>
            <a:r>
              <a:rPr lang="pt-BR" sz="1600" dirty="0"/>
              <a:t>em </a:t>
            </a:r>
            <a:r>
              <a:rPr lang="pt-BR" sz="1600" dirty="0">
                <a:hlinkClick r:id="rId2"/>
              </a:rPr>
              <a:t>https://youtu.be/282MTv4P_vw</a:t>
            </a:r>
            <a:r>
              <a:rPr lang="pt-BR" sz="1600" dirty="0"/>
              <a:t> </a:t>
            </a:r>
            <a:r>
              <a:rPr lang="en-US" sz="1600" dirty="0"/>
              <a:t> </a:t>
            </a:r>
          </a:p>
          <a:p>
            <a:pPr marL="0" indent="0" algn="ctr">
              <a:buNone/>
            </a:pPr>
            <a:r>
              <a:rPr lang="en-US" sz="1600" dirty="0">
                <a:hlinkClick r:id="rId3"/>
              </a:rPr>
              <a:t>https://ebooks.ufca.edu.br/catalogo/estamos-aqui-debates-afrolatinoamericanos-em-perspectiva-brasil-argentina/</a:t>
            </a:r>
            <a:r>
              <a:rPr lang="en-US" sz="1600" dirty="0"/>
              <a:t> </a:t>
            </a:r>
          </a:p>
          <a:p>
            <a:pPr marL="0"/>
            <a:endParaRPr lang="en-US" sz="1200" dirty="0"/>
          </a:p>
          <a:p>
            <a:pPr marL="0"/>
            <a:endParaRPr lang="en-US" sz="2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1A0A408-A4AD-A57A-F9B2-F1EBC75072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3838" t="28683" r="52354" b="37589"/>
          <a:stretch/>
        </p:blipFill>
        <p:spPr>
          <a:xfrm>
            <a:off x="4854025" y="2453462"/>
            <a:ext cx="6498251" cy="3646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581A995-4778-4C63-3EA4-8BCFB0D2BC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84" t="52699" r="68036" b="12133"/>
          <a:stretch/>
        </p:blipFill>
        <p:spPr>
          <a:xfrm>
            <a:off x="1845442" y="2295601"/>
            <a:ext cx="2715672" cy="3985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4805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97909941-9208-9578-5FCF-DDB997D62735}"/>
              </a:ext>
            </a:extLst>
          </p:cNvPr>
          <p:cNvSpPr txBox="1">
            <a:spLocks/>
          </p:cNvSpPr>
          <p:nvPr/>
        </p:nvSpPr>
        <p:spPr>
          <a:xfrm>
            <a:off x="836676" y="782321"/>
            <a:ext cx="10515600" cy="565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DUOS</a:t>
            </a:r>
          </a:p>
          <a:p>
            <a:pPr marL="0" indent="0">
              <a:buNone/>
            </a:pPr>
            <a:r>
              <a:rPr lang="en-US" sz="1400" dirty="0"/>
              <a:t> </a:t>
            </a:r>
            <a:r>
              <a:rPr lang="en-US" sz="1200" dirty="0"/>
              <a:t>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indent="0" algn="ctr">
              <a:buNone/>
            </a:pPr>
            <a:r>
              <a:rPr lang="pt-BR" sz="1600" dirty="0"/>
              <a:t> </a:t>
            </a:r>
            <a:endParaRPr lang="en-US" sz="1600" dirty="0"/>
          </a:p>
          <a:p>
            <a:pPr marL="0"/>
            <a:endParaRPr lang="en-US" sz="1200" dirty="0"/>
          </a:p>
          <a:p>
            <a:pPr marL="0"/>
            <a:endParaRPr lang="en-US" sz="22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84FE58F-32E3-B09A-D3DD-5194E9EA2D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8125" t="24459" r="43125" b="30159"/>
          <a:stretch/>
        </p:blipFill>
        <p:spPr>
          <a:xfrm>
            <a:off x="5123692" y="2685466"/>
            <a:ext cx="2547529" cy="1334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76DBBB1-7034-3593-7929-AD059B3F4483}"/>
              </a:ext>
            </a:extLst>
          </p:cNvPr>
          <p:cNvSpPr txBox="1"/>
          <p:nvPr/>
        </p:nvSpPr>
        <p:spPr>
          <a:xfrm>
            <a:off x="4425904" y="538420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Flor de Lino</a:t>
            </a:r>
          </a:p>
          <a:p>
            <a:r>
              <a:rPr lang="pt-BR" sz="1400" dirty="0">
                <a:hlinkClick r:id="rId4"/>
              </a:rPr>
              <a:t>https://youtu.be/6nyidS1tdxA</a:t>
            </a:r>
            <a:r>
              <a:rPr lang="pt-BR" sz="1400" dirty="0"/>
              <a:t>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11550EC-BEFC-0405-29E1-EC95E258A3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21" t="26190" r="39075" b="27359"/>
          <a:stretch/>
        </p:blipFill>
        <p:spPr>
          <a:xfrm>
            <a:off x="1577452" y="4486487"/>
            <a:ext cx="2716414" cy="1388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BEDC7D1-E7ED-0CD0-4213-DBF07E115BD6}"/>
              </a:ext>
            </a:extLst>
          </p:cNvPr>
          <p:cNvSpPr txBox="1"/>
          <p:nvPr/>
        </p:nvSpPr>
        <p:spPr>
          <a:xfrm>
            <a:off x="6638761" y="198497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dirty="0"/>
              <a:t>El ultimo Café</a:t>
            </a:r>
            <a:endParaRPr lang="pt-BR" sz="1600" dirty="0">
              <a:hlinkClick r:id="rId6"/>
            </a:endParaRPr>
          </a:p>
          <a:p>
            <a:pPr algn="ctr"/>
            <a:r>
              <a:rPr lang="pt-BR" sz="1600" dirty="0">
                <a:hlinkClick r:id="rId6"/>
              </a:rPr>
              <a:t>https://youtu.be/BLO87d0-vmU</a:t>
            </a:r>
            <a:r>
              <a:rPr lang="pt-BR" sz="1600" dirty="0"/>
              <a:t> 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56FA0EAD-9945-E8FE-1433-03A79B79E8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411" t="22539" r="37675" b="28254"/>
          <a:stretch/>
        </p:blipFill>
        <p:spPr>
          <a:xfrm>
            <a:off x="8511934" y="2726598"/>
            <a:ext cx="2331503" cy="1292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4D54842A-0A33-91EA-BF75-AE768C453C34}"/>
              </a:ext>
            </a:extLst>
          </p:cNvPr>
          <p:cNvSpPr txBox="1"/>
          <p:nvPr/>
        </p:nvSpPr>
        <p:spPr>
          <a:xfrm>
            <a:off x="3144828" y="1989759"/>
            <a:ext cx="65695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 err="1"/>
              <a:t>Oración</a:t>
            </a:r>
            <a:r>
              <a:rPr lang="pt-BR" sz="1400" dirty="0"/>
              <a:t> </a:t>
            </a:r>
            <a:r>
              <a:rPr lang="pt-BR" sz="1400" dirty="0" err="1"/>
              <a:t>del</a:t>
            </a:r>
            <a:r>
              <a:rPr lang="pt-BR" sz="1400" dirty="0"/>
              <a:t> Remanso</a:t>
            </a:r>
          </a:p>
          <a:p>
            <a:pPr algn="ctr"/>
            <a:r>
              <a:rPr lang="pt-BR" sz="1400" dirty="0">
                <a:hlinkClick r:id="rId8"/>
              </a:rPr>
              <a:t>https://youtu.be/tvS1uZUZ79Q</a:t>
            </a:r>
            <a:r>
              <a:rPr lang="pt-BR" sz="1400" dirty="0"/>
              <a:t> 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A4BAD9C-62D6-4C22-A5BF-A57E08761295}"/>
              </a:ext>
            </a:extLst>
          </p:cNvPr>
          <p:cNvSpPr txBox="1"/>
          <p:nvPr/>
        </p:nvSpPr>
        <p:spPr>
          <a:xfrm>
            <a:off x="5848657" y="4413054"/>
            <a:ext cx="25245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/>
              <a:t>El dia que me </a:t>
            </a:r>
            <a:r>
              <a:rPr lang="pt-BR" sz="1400" dirty="0" err="1"/>
              <a:t>quieras</a:t>
            </a:r>
            <a:endParaRPr lang="pt-BR" sz="1400" dirty="0"/>
          </a:p>
          <a:p>
            <a:pPr algn="r"/>
            <a:r>
              <a:rPr lang="pt-BR" sz="1400" dirty="0">
                <a:hlinkClick r:id="rId9"/>
              </a:rPr>
              <a:t>https://youtu.be/eXaGgwwN20o</a:t>
            </a:r>
            <a:r>
              <a:rPr lang="pt-BR" sz="1400" dirty="0"/>
              <a:t> 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02B25FE6-EAD5-8F08-4245-EF7EE5EC598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570" t="21270" r="39668" b="24459"/>
          <a:stretch/>
        </p:blipFill>
        <p:spPr>
          <a:xfrm>
            <a:off x="8505294" y="4299791"/>
            <a:ext cx="2354868" cy="1388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8855508A-D773-A3FA-2DC0-72647E795EB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732" t="24725" r="38303" b="31429"/>
          <a:stretch/>
        </p:blipFill>
        <p:spPr>
          <a:xfrm>
            <a:off x="1577452" y="2758676"/>
            <a:ext cx="2716414" cy="1289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B37FD9CC-2CA3-AD1F-35B2-CF07C1169DD3}"/>
              </a:ext>
            </a:extLst>
          </p:cNvPr>
          <p:cNvSpPr txBox="1"/>
          <p:nvPr/>
        </p:nvSpPr>
        <p:spPr>
          <a:xfrm>
            <a:off x="-349105" y="2098663"/>
            <a:ext cx="6569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dirty="0" err="1"/>
              <a:t>Pregonera</a:t>
            </a:r>
            <a:endParaRPr lang="pt-BR" sz="1600" dirty="0"/>
          </a:p>
          <a:p>
            <a:pPr algn="ctr"/>
            <a:r>
              <a:rPr lang="pt-BR" sz="1600" dirty="0">
                <a:hlinkClick r:id="rId12"/>
              </a:rPr>
              <a:t>https://youtu.be/lJQ0-OUpxXw</a:t>
            </a:r>
            <a:r>
              <a:rPr lang="pt-BR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3426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97909941-9208-9578-5FCF-DDB997D62735}"/>
              </a:ext>
            </a:extLst>
          </p:cNvPr>
          <p:cNvSpPr txBox="1">
            <a:spLocks/>
          </p:cNvSpPr>
          <p:nvPr/>
        </p:nvSpPr>
        <p:spPr>
          <a:xfrm>
            <a:off x="836676" y="832830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DO CANDOMBE AO TANGO  </a:t>
            </a:r>
            <a:br>
              <a:rPr lang="en-US" sz="2200" dirty="0"/>
            </a:br>
            <a:r>
              <a:rPr lang="en-US" sz="1400" dirty="0"/>
              <a:t>2016 - 2020</a:t>
            </a:r>
            <a:r>
              <a:rPr lang="en-US" sz="2200" dirty="0"/>
              <a:t>                                                                                                              </a:t>
            </a:r>
            <a:r>
              <a:rPr lang="en-US" sz="1200" dirty="0"/>
              <a:t>Dir. NATACHA MURIEL LOPEZ GALLUCCI </a:t>
            </a:r>
            <a:endParaRPr lang="en-US" sz="2200" dirty="0"/>
          </a:p>
          <a:p>
            <a:pPr marL="0" indent="0" algn="r">
              <a:buNone/>
            </a:pPr>
            <a:endParaRPr lang="en-US" sz="1200" dirty="0"/>
          </a:p>
          <a:p>
            <a:pPr marL="0" indent="0" algn="r">
              <a:buNone/>
            </a:pP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https://youtu.be/ihvHw5ZD6Js</a:t>
            </a:r>
            <a:r>
              <a:rPr lang="en-US" sz="1200" dirty="0"/>
              <a:t> UFBA</a:t>
            </a:r>
            <a:br>
              <a:rPr lang="en-US" sz="1200" dirty="0"/>
            </a:br>
            <a:r>
              <a:rPr lang="en-US" sz="1200" dirty="0">
                <a:hlinkClick r:id="rId3"/>
              </a:rPr>
              <a:t>https://youtu.be/JHH6YBfvC0E</a:t>
            </a:r>
            <a:r>
              <a:rPr lang="en-US" sz="1200" dirty="0"/>
              <a:t> UFPA</a:t>
            </a:r>
            <a:br>
              <a:rPr lang="en-US" sz="1200" dirty="0"/>
            </a:br>
            <a:r>
              <a:rPr lang="en-US" sz="1200" dirty="0">
                <a:hlinkClick r:id="rId4"/>
              </a:rPr>
              <a:t>https://youtu.be/FTcPASaYW-Y</a:t>
            </a:r>
            <a:r>
              <a:rPr lang="en-US" sz="1200" dirty="0"/>
              <a:t>  João Pessoa</a:t>
            </a:r>
            <a:br>
              <a:rPr lang="en-US" sz="1200" dirty="0"/>
            </a:br>
            <a:r>
              <a:rPr lang="en-US" sz="1200" dirty="0">
                <a:hlinkClick r:id="rId5"/>
              </a:rPr>
              <a:t>https://youtu.be/YtNKSJW1eR4</a:t>
            </a:r>
            <a:r>
              <a:rPr lang="en-US" sz="1200" dirty="0"/>
              <a:t> Roehampton University UK</a:t>
            </a:r>
          </a:p>
          <a:p>
            <a:pPr marL="0" indent="0" algn="ctr">
              <a:buNone/>
            </a:pPr>
            <a:endParaRPr lang="en-US" sz="1800" dirty="0"/>
          </a:p>
          <a:p>
            <a:pPr marL="0"/>
            <a:endParaRPr lang="en-US" sz="22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3BC1B80-9CE9-5450-9EE9-D534705FAA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34" t="29718" r="33333" b="30163"/>
          <a:stretch/>
        </p:blipFill>
        <p:spPr>
          <a:xfrm>
            <a:off x="7690737" y="3733297"/>
            <a:ext cx="4269391" cy="2806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97C949A-E35D-434F-0CA3-F9528B61F8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334" t="30223" r="35333" b="31778"/>
          <a:stretch/>
        </p:blipFill>
        <p:spPr>
          <a:xfrm>
            <a:off x="8981155" y="2775278"/>
            <a:ext cx="2829182" cy="1870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7EBB9C1-6B12-B269-B630-984AF99F20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334" t="29452" r="33333" b="29630"/>
          <a:stretch/>
        </p:blipFill>
        <p:spPr>
          <a:xfrm>
            <a:off x="5192575" y="4476259"/>
            <a:ext cx="3210091" cy="215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204388E6-B8C1-4F1D-BC9A-B283C44900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663" y="2520091"/>
            <a:ext cx="3087660" cy="3449173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FF633FCF-75D5-FCE6-3E47-6F14E81144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34" t="29718" r="33333" b="30163"/>
          <a:stretch/>
        </p:blipFill>
        <p:spPr>
          <a:xfrm>
            <a:off x="8392862" y="4185691"/>
            <a:ext cx="3567266" cy="2344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208A9598-AF46-C8D8-5D32-DAAC23EC52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334" t="34548" r="33333" b="33037"/>
          <a:stretch/>
        </p:blipFill>
        <p:spPr>
          <a:xfrm>
            <a:off x="5668081" y="2733914"/>
            <a:ext cx="3497522" cy="1857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6B5DD595-4D4A-1268-4890-8EB294D65F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334" t="29452" r="33333" b="29630"/>
          <a:stretch/>
        </p:blipFill>
        <p:spPr>
          <a:xfrm>
            <a:off x="3456577" y="4732291"/>
            <a:ext cx="2682173" cy="1798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C0D1AA31-FF52-C711-D4E2-B7DB5809BF8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7750" t="14518" r="39394" b="45216"/>
          <a:stretch/>
        </p:blipFill>
        <p:spPr>
          <a:xfrm>
            <a:off x="3456577" y="2139376"/>
            <a:ext cx="2875409" cy="2849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3384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upo de pessoas em pé&#10;&#10;Descrição gerada automaticamente com confiança média">
            <a:extLst>
              <a:ext uri="{FF2B5EF4-FFF2-40B4-BE49-F238E27FC236}">
                <a16:creationId xmlns:a16="http://schemas.microsoft.com/office/drawing/2014/main" id="{19156725-9A48-775C-2EF4-4F78163B4F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8" b="-1"/>
          <a:stretch/>
        </p:blipFill>
        <p:spPr>
          <a:xfrm>
            <a:off x="-6" y="-424184"/>
            <a:ext cx="12192000" cy="685595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017ECA8-4268-4842-A62C-BB30CF527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2904" y="4522156"/>
            <a:ext cx="7577574" cy="1363215"/>
          </a:xfrm>
        </p:spPr>
        <p:txBody>
          <a:bodyPr anchor="t">
            <a:normAutofit fontScale="90000"/>
          </a:bodyPr>
          <a:lstStyle/>
          <a:p>
            <a:pPr algn="l"/>
            <a:r>
              <a:rPr lang="pt-BR" sz="4800" dirty="0"/>
              <a:t>FiloMove</a:t>
            </a:r>
            <a:br>
              <a:rPr lang="pt-BR" sz="4800" dirty="0"/>
            </a:br>
            <a:r>
              <a:rPr lang="pt-BR" sz="2700" dirty="0"/>
              <a:t>Núcleo de Pesquisa e Extensão em </a:t>
            </a:r>
            <a:br>
              <a:rPr lang="pt-BR" sz="2700" dirty="0"/>
            </a:br>
            <a:r>
              <a:rPr lang="pt-BR" sz="2700" dirty="0"/>
              <a:t>Artes da América Latina</a:t>
            </a:r>
            <a:br>
              <a:rPr lang="pt-BR" sz="2700" dirty="0"/>
            </a:br>
            <a:endParaRPr lang="pt-BR" sz="4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4840F59-76F2-3401-EE7C-CF3B7E92EB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2899" y="3945418"/>
            <a:ext cx="6203590" cy="576738"/>
          </a:xfrm>
        </p:spPr>
        <p:txBody>
          <a:bodyPr anchor="b">
            <a:normAutofit fontScale="92500" lnSpcReduction="10000"/>
          </a:bodyPr>
          <a:lstStyle/>
          <a:p>
            <a:pPr algn="l"/>
            <a:r>
              <a:rPr lang="pt-BR" sz="2000" dirty="0"/>
              <a:t>Instituto de Ciência Humanas, Comunicação e Artes (ICHCA) </a:t>
            </a:r>
            <a:br>
              <a:rPr lang="pt-BR" sz="2000" dirty="0"/>
            </a:br>
            <a:r>
              <a:rPr lang="pt-BR" sz="2000" dirty="0"/>
              <a:t>Universidade Federal de Alagoas</a:t>
            </a:r>
          </a:p>
        </p:txBody>
      </p:sp>
      <p:sp>
        <p:nvSpPr>
          <p:cNvPr id="21" name="Freeform: Shape 17">
            <a:extLst>
              <a:ext uri="{FF2B5EF4-FFF2-40B4-BE49-F238E27FC236}">
                <a16:creationId xmlns:a16="http://schemas.microsoft.com/office/drawing/2014/main" id="{0C498D70-E3F3-491D-AD66-F47DEC818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" y="561316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m 12" descr="Pessoas tocando instrumentos musicais&#10;&#10;Descrição gerada automaticamente com confiança baixa">
            <a:extLst>
              <a:ext uri="{FF2B5EF4-FFF2-40B4-BE49-F238E27FC236}">
                <a16:creationId xmlns:a16="http://schemas.microsoft.com/office/drawing/2014/main" id="{019AF5D9-141F-0966-6BE1-CBADE07D1A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0" r="33486" b="-3"/>
          <a:stretch/>
        </p:blipFill>
        <p:spPr>
          <a:xfrm>
            <a:off x="-6" y="725908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71900" y="0"/>
                </a:moveTo>
                <a:cubicBezTo>
                  <a:pt x="959714" y="0"/>
                  <a:pt x="1598364" y="638650"/>
                  <a:pt x="1598364" y="1426464"/>
                </a:cubicBezTo>
                <a:cubicBezTo>
                  <a:pt x="1598364" y="2214278"/>
                  <a:pt x="959714" y="2852928"/>
                  <a:pt x="171900" y="2852928"/>
                </a:cubicBezTo>
                <a:cubicBezTo>
                  <a:pt x="122662" y="2852928"/>
                  <a:pt x="74006" y="2850433"/>
                  <a:pt x="26052" y="2845563"/>
                </a:cubicBezTo>
                <a:lnTo>
                  <a:pt x="0" y="2841587"/>
                </a:lnTo>
                <a:lnTo>
                  <a:pt x="0" y="11341"/>
                </a:lnTo>
                <a:lnTo>
                  <a:pt x="26052" y="7365"/>
                </a:lnTo>
                <a:cubicBezTo>
                  <a:pt x="74006" y="2495"/>
                  <a:pt x="122662" y="0"/>
                  <a:pt x="171900" y="0"/>
                </a:cubicBezTo>
                <a:close/>
              </a:path>
            </a:pathLst>
          </a:cu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593AFE2C-42B2-4C01-B3C4-EFFC4FA67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7830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 descr="Grupo de pessoas sentadas no chão&#10;&#10;Descrição gerada automaticamente com confiança média">
            <a:extLst>
              <a:ext uri="{FF2B5EF4-FFF2-40B4-BE49-F238E27FC236}">
                <a16:creationId xmlns:a16="http://schemas.microsoft.com/office/drawing/2014/main" id="{D41F4249-B3B9-EC4D-8F91-630C0B0531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9" r="15649" b="-3"/>
          <a:stretch/>
        </p:blipFill>
        <p:spPr>
          <a:xfrm>
            <a:off x="214289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59C1EA7D-CC54-4A0A-B26F-2D24CAF26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5776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m 10" descr="Grupo de pessoas dançando&#10;&#10;Descrição gerada automaticamente com confiança média">
            <a:extLst>
              <a:ext uri="{FF2B5EF4-FFF2-40B4-BE49-F238E27FC236}">
                <a16:creationId xmlns:a16="http://schemas.microsoft.com/office/drawing/2014/main" id="{4CEAE1FC-20F2-D3D3-2697-B43144AFBF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3" r="20905" b="-3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8791BC3C-724D-4C71-96CA-E85CE9C86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3246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 descr="Grupo de pessoas em pé&#10;&#10;Descrição gerada automaticamente com confiança média">
            <a:extLst>
              <a:ext uri="{FF2B5EF4-FFF2-40B4-BE49-F238E27FC236}">
                <a16:creationId xmlns:a16="http://schemas.microsoft.com/office/drawing/2014/main" id="{2254FF96-7964-1F14-0620-CB79F5E3F7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4" r="27925" b="-3"/>
          <a:stretch/>
        </p:blipFill>
        <p:spPr>
          <a:xfrm>
            <a:off x="8937838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19" name="Imagem 18" descr="Uma imagem contendo Logotipo&#10;&#10;Descrição gerada automaticamente">
            <a:extLst>
              <a:ext uri="{FF2B5EF4-FFF2-40B4-BE49-F238E27FC236}">
                <a16:creationId xmlns:a16="http://schemas.microsoft.com/office/drawing/2014/main" id="{8C9A81E0-EB81-970B-AC6A-1354807D1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54" y="3703147"/>
            <a:ext cx="1354836" cy="1873949"/>
          </a:xfrm>
          <a:prstGeom prst="rect">
            <a:avLst/>
          </a:prstGeom>
        </p:spPr>
      </p:pic>
      <p:pic>
        <p:nvPicPr>
          <p:cNvPr id="23" name="Imagem 22" descr="Logotipo, nome da empresa&#10;&#10;Descrição gerada automaticamente">
            <a:extLst>
              <a:ext uri="{FF2B5EF4-FFF2-40B4-BE49-F238E27FC236}">
                <a16:creationId xmlns:a16="http://schemas.microsoft.com/office/drawing/2014/main" id="{F9A64E51-F4CD-0926-DC5F-E922AA4C17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3" t="26268" r="18534" b="32083"/>
          <a:stretch/>
        </p:blipFill>
        <p:spPr>
          <a:xfrm>
            <a:off x="9499559" y="5454315"/>
            <a:ext cx="2189604" cy="862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10211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Logotipo, nome da empresa&#10;&#10;Descrição gerada automaticamente">
            <a:extLst>
              <a:ext uri="{FF2B5EF4-FFF2-40B4-BE49-F238E27FC236}">
                <a16:creationId xmlns:a16="http://schemas.microsoft.com/office/drawing/2014/main" id="{467CD29D-4A54-E7A3-C021-7D651B75EF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3" t="26268" r="18534" b="32083"/>
          <a:stretch/>
        </p:blipFill>
        <p:spPr>
          <a:xfrm>
            <a:off x="9353804" y="369144"/>
            <a:ext cx="1884680" cy="862111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460BA86-1D79-41F2-B16A-FB7132C095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1832" y="3443293"/>
            <a:ext cx="1920240" cy="228600"/>
          </a:xfrm>
        </p:spPr>
        <p:txBody>
          <a:bodyPr rtlCol="0"/>
          <a:lstStyle/>
          <a:p>
            <a:pPr rtl="0"/>
            <a:r>
              <a:rPr lang="pt-BR" dirty="0"/>
              <a:t>Rayssa Juceli</a:t>
            </a:r>
          </a:p>
        </p:txBody>
      </p:sp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61030FDE-8C02-4B96-8EB5-4C16D68A88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41832" y="5745281"/>
            <a:ext cx="1920240" cy="228600"/>
          </a:xfrm>
        </p:spPr>
        <p:txBody>
          <a:bodyPr rtlCol="0"/>
          <a:lstStyle/>
          <a:p>
            <a:pPr rtl="0"/>
            <a:r>
              <a:rPr lang="pt-BR" dirty="0"/>
              <a:t>Nicolle Freire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A0437BB1-A5DD-4796-9EAC-3F0807087F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39896" y="3447288"/>
            <a:ext cx="1920240" cy="228600"/>
          </a:xfrm>
        </p:spPr>
        <p:txBody>
          <a:bodyPr rtlCol="0"/>
          <a:lstStyle/>
          <a:p>
            <a:pPr rtl="0"/>
            <a:r>
              <a:rPr lang="pt-BR" dirty="0"/>
              <a:t>Ítalo Azuos</a:t>
            </a:r>
          </a:p>
        </p:txBody>
      </p:sp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450B83B4-39D2-4699-8D7E-70F307B7A93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739896" y="5741239"/>
            <a:ext cx="1920240" cy="228600"/>
          </a:xfrm>
        </p:spPr>
        <p:txBody>
          <a:bodyPr rtlCol="0"/>
          <a:lstStyle/>
          <a:p>
            <a:pPr rtl="0"/>
            <a:r>
              <a:rPr lang="pt-BR" dirty="0"/>
              <a:t>Natacha M. López Gallucci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BD2F3C66-B7DA-499C-86D9-FE04304B1C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37960" y="3447288"/>
            <a:ext cx="1920240" cy="228600"/>
          </a:xfrm>
        </p:spPr>
        <p:txBody>
          <a:bodyPr rtlCol="0"/>
          <a:lstStyle/>
          <a:p>
            <a:pPr rtl="0"/>
            <a:r>
              <a:rPr lang="pt-BR" dirty="0"/>
              <a:t>Glaucia Ferreira</a:t>
            </a:r>
          </a:p>
        </p:txBody>
      </p:sp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id="{D57499C2-9FB5-445E-9562-9404C8D8B36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537960" y="5741239"/>
            <a:ext cx="1920240" cy="228600"/>
          </a:xfrm>
        </p:spPr>
        <p:txBody>
          <a:bodyPr rtlCol="0"/>
          <a:lstStyle/>
          <a:p>
            <a:pPr rtl="0"/>
            <a:r>
              <a:rPr lang="pt-BR" dirty="0"/>
              <a:t>Lucas de C Magalhães</a:t>
            </a:r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CD2D4D9F-ADD8-4383-B1BE-CAE40BF6756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36024" y="3447288"/>
            <a:ext cx="1920240" cy="228600"/>
          </a:xfrm>
        </p:spPr>
        <p:txBody>
          <a:bodyPr rtlCol="0"/>
          <a:lstStyle/>
          <a:p>
            <a:pPr rtl="0"/>
            <a:r>
              <a:rPr lang="pt-BR" dirty="0"/>
              <a:t>Cristina Vianna</a:t>
            </a:r>
          </a:p>
        </p:txBody>
      </p:sp>
      <p:sp>
        <p:nvSpPr>
          <p:cNvPr id="28" name="Espaço Reservado para Texto 27">
            <a:extLst>
              <a:ext uri="{FF2B5EF4-FFF2-40B4-BE49-F238E27FC236}">
                <a16:creationId xmlns:a16="http://schemas.microsoft.com/office/drawing/2014/main" id="{43EB9BB5-40AC-45CA-B6AA-EC7D9491E2F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336024" y="5741239"/>
            <a:ext cx="1920240" cy="228600"/>
          </a:xfrm>
        </p:spPr>
        <p:txBody>
          <a:bodyPr rtlCol="0"/>
          <a:lstStyle/>
          <a:p>
            <a:pPr rtl="0"/>
            <a:r>
              <a:rPr lang="pt-BR" dirty="0"/>
              <a:t>Camila </a:t>
            </a:r>
            <a:r>
              <a:rPr lang="pt-BR" dirty="0" err="1"/>
              <a:t>Artaza</a:t>
            </a:r>
            <a:endParaRPr lang="pt-BR" dirty="0"/>
          </a:p>
        </p:txBody>
      </p:sp>
      <p:sp>
        <p:nvSpPr>
          <p:cNvPr id="150" name="Espaço Reservado para o Número do Slide 149">
            <a:extLst>
              <a:ext uri="{FF2B5EF4-FFF2-40B4-BE49-F238E27FC236}">
                <a16:creationId xmlns:a16="http://schemas.microsoft.com/office/drawing/2014/main" id="{2D9A5E85-1CD4-45E4-A0A8-4B8D98A87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pt-BR" smtClean="0"/>
              <a:pPr rtl="0"/>
              <a:t>18</a:t>
            </a:fld>
            <a:endParaRPr lang="pt-BR" dirty="0"/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648480DC-6249-E72F-26A2-4EDC907AABCB}"/>
              </a:ext>
            </a:extLst>
          </p:cNvPr>
          <p:cNvSpPr txBox="1">
            <a:spLocks/>
          </p:cNvSpPr>
          <p:nvPr/>
        </p:nvSpPr>
        <p:spPr>
          <a:xfrm>
            <a:off x="838200" y="1147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/>
              <a:t>Núcleo de Pesquisa e Extensão </a:t>
            </a:r>
          </a:p>
          <a:p>
            <a:pPr algn="ctr"/>
            <a:r>
              <a:rPr lang="pt-BR" sz="2400" b="1" dirty="0"/>
              <a:t>em Artes da América Latina</a:t>
            </a:r>
            <a:endParaRPr lang="pt-BR" sz="2400" dirty="0"/>
          </a:p>
        </p:txBody>
      </p:sp>
      <p:pic>
        <p:nvPicPr>
          <p:cNvPr id="18" name="Imagem 17" descr="Uma imagem contendo Logotipo&#10;&#10;Descrição gerada automaticamente">
            <a:extLst>
              <a:ext uri="{FF2B5EF4-FFF2-40B4-BE49-F238E27FC236}">
                <a16:creationId xmlns:a16="http://schemas.microsoft.com/office/drawing/2014/main" id="{9E948CC2-E265-12F2-889B-B8F847598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57" y="118583"/>
            <a:ext cx="780674" cy="1079794"/>
          </a:xfrm>
          <a:prstGeom prst="rect">
            <a:avLst/>
          </a:prstGeom>
        </p:spPr>
      </p:pic>
      <p:pic>
        <p:nvPicPr>
          <p:cNvPr id="34" name="Espaço Reservado para Imagem 33" descr="Mulher de cabelos curtos usando óculos&#10;&#10;Descrição gerada automaticamente">
            <a:extLst>
              <a:ext uri="{FF2B5EF4-FFF2-40B4-BE49-F238E27FC236}">
                <a16:creationId xmlns:a16="http://schemas.microsoft.com/office/drawing/2014/main" id="{B5C59E55-75D7-448C-3191-9DEF5AFCE7C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" r="413"/>
          <a:stretch>
            <a:fillRect/>
          </a:stretch>
        </p:blipFill>
        <p:spPr/>
      </p:pic>
      <p:pic>
        <p:nvPicPr>
          <p:cNvPr id="42" name="Espaço Reservado para Imagem 41" descr="Homem de camisa branca sorrindo&#10;&#10;Descrição gerada automaticamente">
            <a:extLst>
              <a:ext uri="{FF2B5EF4-FFF2-40B4-BE49-F238E27FC236}">
                <a16:creationId xmlns:a16="http://schemas.microsoft.com/office/drawing/2014/main" id="{12168E5D-CE2B-BC38-6B1F-3DB71A4603B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9" b="14899"/>
          <a:stretch>
            <a:fillRect/>
          </a:stretch>
        </p:blipFill>
        <p:spPr>
          <a:xfrm>
            <a:off x="3854196" y="1913382"/>
            <a:ext cx="1691640" cy="1325880"/>
          </a:xfrm>
        </p:spPr>
      </p:pic>
      <p:pic>
        <p:nvPicPr>
          <p:cNvPr id="49" name="Espaço Reservado para Imagem 48" descr="Mulher com a língua de fora&#10;&#10;Descrição gerada automaticamente">
            <a:extLst>
              <a:ext uri="{FF2B5EF4-FFF2-40B4-BE49-F238E27FC236}">
                <a16:creationId xmlns:a16="http://schemas.microsoft.com/office/drawing/2014/main" id="{1131F562-230A-A9EC-CDA0-D43BDEBA6B0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2" b="15122"/>
          <a:stretch>
            <a:fillRect/>
          </a:stretch>
        </p:blipFill>
        <p:spPr/>
      </p:pic>
      <p:pic>
        <p:nvPicPr>
          <p:cNvPr id="57" name="Espaço Reservado para Imagem 56" descr="Mulher sorrindo pousando para foto&#10;&#10;Descrição gerada automaticamente">
            <a:extLst>
              <a:ext uri="{FF2B5EF4-FFF2-40B4-BE49-F238E27FC236}">
                <a16:creationId xmlns:a16="http://schemas.microsoft.com/office/drawing/2014/main" id="{CE45C187-0760-88E8-9F3D-E9C77B882E82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5" b="12725"/>
          <a:stretch>
            <a:fillRect/>
          </a:stretch>
        </p:blipFill>
        <p:spPr/>
      </p:pic>
      <p:pic>
        <p:nvPicPr>
          <p:cNvPr id="61" name="Espaço Reservado para Imagem 60" descr="Mulher posando para foto&#10;&#10;Descrição gerada automaticamente">
            <a:extLst>
              <a:ext uri="{FF2B5EF4-FFF2-40B4-BE49-F238E27FC236}">
                <a16:creationId xmlns:a16="http://schemas.microsoft.com/office/drawing/2014/main" id="{680D5FBF-B62F-56CE-2834-98FB8C947D7B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7" b="14657"/>
          <a:stretch>
            <a:fillRect/>
          </a:stretch>
        </p:blipFill>
        <p:spPr/>
      </p:pic>
      <p:pic>
        <p:nvPicPr>
          <p:cNvPr id="91" name="Espaço Reservado para Imagem 90" descr="Menino com chapéu na cabeça&#10;&#10;Descrição gerada automaticamente">
            <a:extLst>
              <a:ext uri="{FF2B5EF4-FFF2-40B4-BE49-F238E27FC236}">
                <a16:creationId xmlns:a16="http://schemas.microsoft.com/office/drawing/2014/main" id="{3AB88050-7444-D383-38DE-E556CB065A2A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8" b="13868"/>
          <a:stretch>
            <a:fillRect/>
          </a:stretch>
        </p:blipFill>
        <p:spPr/>
      </p:pic>
      <p:pic>
        <p:nvPicPr>
          <p:cNvPr id="83" name="Espaço Reservado para Imagem 82" descr="Mulher posando para foto&#10;&#10;Descrição gerada automaticamente">
            <a:extLst>
              <a:ext uri="{FF2B5EF4-FFF2-40B4-BE49-F238E27FC236}">
                <a16:creationId xmlns:a16="http://schemas.microsoft.com/office/drawing/2014/main" id="{9AB81715-A344-1CD6-DE51-2F030FD8F11B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8" b="10798"/>
          <a:stretch>
            <a:fillRect/>
          </a:stretch>
        </p:blipFill>
        <p:spPr/>
      </p:pic>
      <p:pic>
        <p:nvPicPr>
          <p:cNvPr id="89" name="Espaço Reservado para Imagem 88" descr="Rosto de homem visto de perto&#10;&#10;Descrição gerada automaticamente">
            <a:extLst>
              <a:ext uri="{FF2B5EF4-FFF2-40B4-BE49-F238E27FC236}">
                <a16:creationId xmlns:a16="http://schemas.microsoft.com/office/drawing/2014/main" id="{EE4EC16F-AA26-BA12-97F6-DB8C014993E9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2569"/>
          <a:stretch>
            <a:fillRect/>
          </a:stretch>
        </p:blipFill>
        <p:spPr>
          <a:xfrm>
            <a:off x="6918960" y="4227957"/>
            <a:ext cx="1425458" cy="1325880"/>
          </a:xfrm>
        </p:spPr>
      </p:pic>
      <p:sp>
        <p:nvSpPr>
          <p:cNvPr id="93" name="Subtítulo 2">
            <a:extLst>
              <a:ext uri="{FF2B5EF4-FFF2-40B4-BE49-F238E27FC236}">
                <a16:creationId xmlns:a16="http://schemas.microsoft.com/office/drawing/2014/main" id="{A4521000-D8CA-0498-9DB0-7B7F31ECBC14}"/>
              </a:ext>
            </a:extLst>
          </p:cNvPr>
          <p:cNvSpPr txBox="1">
            <a:spLocks/>
          </p:cNvSpPr>
          <p:nvPr/>
        </p:nvSpPr>
        <p:spPr>
          <a:xfrm>
            <a:off x="289290" y="986428"/>
            <a:ext cx="3405008" cy="576738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900" dirty="0"/>
              <a:t>Instituto de Ciência Humanas, Comunicação e Artes (ICHCA) </a:t>
            </a:r>
            <a:br>
              <a:rPr lang="pt-BR" sz="900" dirty="0"/>
            </a:br>
            <a:r>
              <a:rPr lang="pt-BR" sz="900" dirty="0"/>
              <a:t>Universidade Federal de Alagoas</a:t>
            </a:r>
          </a:p>
        </p:txBody>
      </p:sp>
    </p:spTree>
    <p:extLst>
      <p:ext uri="{BB962C8B-B14F-4D97-AF65-F5344CB8AC3E}">
        <p14:creationId xmlns:p14="http://schemas.microsoft.com/office/powerpoint/2010/main" val="3396266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809A1E6-EF0A-87A8-8BB1-9C1FDACC3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6172"/>
            <a:ext cx="12192000" cy="256629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E0AB490-3C2E-060D-6A8C-701B52B5E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22466"/>
            <a:ext cx="12192000" cy="2835534"/>
          </a:xfrm>
          <a:prstGeom prst="rect">
            <a:avLst/>
          </a:prstGeom>
        </p:spPr>
      </p:pic>
      <p:pic>
        <p:nvPicPr>
          <p:cNvPr id="6" name="Imagem 5" descr="Logotipo, nome da empresa&#10;&#10;Descrição gerada automaticamente">
            <a:extLst>
              <a:ext uri="{FF2B5EF4-FFF2-40B4-BE49-F238E27FC236}">
                <a16:creationId xmlns:a16="http://schemas.microsoft.com/office/drawing/2014/main" id="{198FCEA6-5395-DDB4-41D4-4702C27B97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3" t="26268" r="18534" b="32083"/>
          <a:stretch/>
        </p:blipFill>
        <p:spPr>
          <a:xfrm>
            <a:off x="9353804" y="369144"/>
            <a:ext cx="1884680" cy="862111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D32CDBE-E346-1885-292F-A17FD3C60760}"/>
              </a:ext>
            </a:extLst>
          </p:cNvPr>
          <p:cNvSpPr txBox="1">
            <a:spLocks/>
          </p:cNvSpPr>
          <p:nvPr/>
        </p:nvSpPr>
        <p:spPr>
          <a:xfrm>
            <a:off x="838200" y="1147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/>
              <a:t>Núcleo de Pesquisa e Extensão </a:t>
            </a:r>
          </a:p>
          <a:p>
            <a:pPr algn="ctr"/>
            <a:r>
              <a:rPr lang="pt-BR" sz="2400" b="1" dirty="0"/>
              <a:t>em Artes da América Latina</a:t>
            </a:r>
            <a:endParaRPr lang="pt-BR" sz="2400" dirty="0"/>
          </a:p>
        </p:txBody>
      </p:sp>
      <p:pic>
        <p:nvPicPr>
          <p:cNvPr id="8" name="Imagem 7" descr="Uma imagem contendo Logotipo&#10;&#10;Descrição gerada automaticamente">
            <a:extLst>
              <a:ext uri="{FF2B5EF4-FFF2-40B4-BE49-F238E27FC236}">
                <a16:creationId xmlns:a16="http://schemas.microsoft.com/office/drawing/2014/main" id="{5CCC5A62-2D30-3AA7-BDB6-60D75CD52A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57" y="118583"/>
            <a:ext cx="780674" cy="107979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E4558A7-3977-BD85-DAD1-608BCD1F1629}"/>
              </a:ext>
            </a:extLst>
          </p:cNvPr>
          <p:cNvSpPr txBox="1"/>
          <p:nvPr/>
        </p:nvSpPr>
        <p:spPr>
          <a:xfrm>
            <a:off x="-870858" y="113298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t-BR" sz="1200" dirty="0"/>
              <a:t>Instituto de Ciência Humanas, Comunicação e Artes (ICHCA) </a:t>
            </a:r>
            <a:br>
              <a:rPr lang="pt-BR" sz="1200" dirty="0"/>
            </a:br>
            <a:r>
              <a:rPr lang="pt-BR" sz="1200" dirty="0"/>
              <a:t>Universidade Federal de Alagoas</a:t>
            </a:r>
          </a:p>
        </p:txBody>
      </p:sp>
    </p:spTree>
    <p:extLst>
      <p:ext uri="{BB962C8B-B14F-4D97-AF65-F5344CB8AC3E}">
        <p14:creationId xmlns:p14="http://schemas.microsoft.com/office/powerpoint/2010/main" val="466756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25E2358-702B-1D26-E022-63C42A85E0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29667" t="3556" r="28500" b="54370"/>
          <a:stretch/>
        </p:blipFill>
        <p:spPr>
          <a:xfrm>
            <a:off x="1981200" y="2070737"/>
            <a:ext cx="7162800" cy="4052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F2A65C1B-C5C0-37B9-3D9A-AFC37E7D3F99}"/>
              </a:ext>
            </a:extLst>
          </p:cNvPr>
          <p:cNvSpPr txBox="1">
            <a:spLocks/>
          </p:cNvSpPr>
          <p:nvPr/>
        </p:nvSpPr>
        <p:spPr>
          <a:xfrm>
            <a:off x="669036" y="928667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IN CORPO TANGO (11:04 min)</a:t>
            </a:r>
            <a:endParaRPr lang="en-US" sz="2400" dirty="0"/>
          </a:p>
          <a:p>
            <a:pPr marL="0" indent="0" algn="ctr">
              <a:buNone/>
            </a:pPr>
            <a:r>
              <a:rPr lang="en-US" sz="1200" dirty="0"/>
              <a:t>2014                                                                                                                                                                                                                             Dir. Natacha Muriel López Gallucci</a:t>
            </a:r>
            <a:br>
              <a:rPr lang="en-US" sz="1200" dirty="0"/>
            </a:br>
            <a:endParaRPr lang="en-US" sz="1200" dirty="0"/>
          </a:p>
          <a:p>
            <a:pPr marL="0" indent="0" algn="ctr">
              <a:buNone/>
            </a:pPr>
            <a:r>
              <a:rPr lang="en-US" sz="1200" dirty="0"/>
              <a:t>DISPONÍVEL EM: </a:t>
            </a:r>
            <a:r>
              <a:rPr lang="en-US" sz="1200" dirty="0">
                <a:hlinkClick r:id="rId4"/>
              </a:rPr>
              <a:t>https://youtu.be/nBOrRkP9LZk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/>
            <a:endParaRPr lang="en-US" sz="2200" dirty="0"/>
          </a:p>
          <a:p>
            <a:pPr marL="0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76469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Logotipo, nome da empresa&#10;&#10;Descrição gerada automaticamente">
            <a:extLst>
              <a:ext uri="{FF2B5EF4-FFF2-40B4-BE49-F238E27FC236}">
                <a16:creationId xmlns:a16="http://schemas.microsoft.com/office/drawing/2014/main" id="{467CD29D-4A54-E7A3-C021-7D651B75EF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3" t="26268" r="18534" b="32083"/>
          <a:stretch/>
        </p:blipFill>
        <p:spPr>
          <a:xfrm>
            <a:off x="9353804" y="369144"/>
            <a:ext cx="1884680" cy="862111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460BA86-1D79-41F2-B16A-FB7132C095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1832" y="3443293"/>
            <a:ext cx="1920240" cy="228600"/>
          </a:xfrm>
        </p:spPr>
        <p:txBody>
          <a:bodyPr rtlCol="0"/>
          <a:lstStyle/>
          <a:p>
            <a:pPr rtl="0"/>
            <a:r>
              <a:rPr lang="pt-BR" dirty="0" err="1"/>
              <a:t>Annalies</a:t>
            </a:r>
            <a:r>
              <a:rPr lang="pt-BR" dirty="0"/>
              <a:t> Borges</a:t>
            </a:r>
          </a:p>
        </p:txBody>
      </p:sp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61030FDE-8C02-4B96-8EB5-4C16D68A88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41832" y="5745281"/>
            <a:ext cx="1920240" cy="228600"/>
          </a:xfrm>
        </p:spPr>
        <p:txBody>
          <a:bodyPr rtlCol="0"/>
          <a:lstStyle/>
          <a:p>
            <a:pPr rtl="0"/>
            <a:r>
              <a:rPr lang="pt-BR" dirty="0"/>
              <a:t>AMANDA MARTINS BRAGA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A0437BB1-A5DD-4796-9EAC-3F0807087F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39896" y="3447288"/>
            <a:ext cx="1920240" cy="228600"/>
          </a:xfrm>
        </p:spPr>
        <p:txBody>
          <a:bodyPr rtlCol="0"/>
          <a:lstStyle/>
          <a:p>
            <a:pPr rtl="0"/>
            <a:r>
              <a:rPr lang="pt-BR" dirty="0"/>
              <a:t>FABRICIO SANTOS DA SILVA</a:t>
            </a:r>
          </a:p>
        </p:txBody>
      </p:sp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450B83B4-39D2-4699-8D7E-70F307B7A93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739896" y="5741239"/>
            <a:ext cx="1920240" cy="228600"/>
          </a:xfrm>
        </p:spPr>
        <p:txBody>
          <a:bodyPr rtlCol="0"/>
          <a:lstStyle/>
          <a:p>
            <a:pPr rtl="0"/>
            <a:r>
              <a:rPr lang="pt-BR" dirty="0"/>
              <a:t>SERGIO RIBEIRO DO NASCIEMENTO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BD2F3C66-B7DA-499C-86D9-FE04304B1C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37960" y="3447288"/>
            <a:ext cx="1920240" cy="228600"/>
          </a:xfrm>
        </p:spPr>
        <p:txBody>
          <a:bodyPr rtlCol="0"/>
          <a:lstStyle/>
          <a:p>
            <a:pPr rtl="0"/>
            <a:r>
              <a:rPr lang="pt-BR" dirty="0"/>
              <a:t>Alessandra Gutierres</a:t>
            </a:r>
          </a:p>
        </p:txBody>
      </p:sp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id="{D57499C2-9FB5-445E-9562-9404C8D8B36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646166" y="5741239"/>
            <a:ext cx="1920240" cy="228600"/>
          </a:xfrm>
        </p:spPr>
        <p:txBody>
          <a:bodyPr rtlCol="0"/>
          <a:lstStyle/>
          <a:p>
            <a:pPr rtl="0"/>
            <a:r>
              <a:rPr lang="pt-BR" dirty="0"/>
              <a:t>ROBSON TOMAZ DA SILVA</a:t>
            </a:r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CD2D4D9F-ADD8-4383-B1BE-CAE40BF6756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36024" y="3447288"/>
            <a:ext cx="1920240" cy="228600"/>
          </a:xfrm>
        </p:spPr>
        <p:txBody>
          <a:bodyPr rtlCol="0"/>
          <a:lstStyle/>
          <a:p>
            <a:pPr rtl="0"/>
            <a:r>
              <a:rPr lang="pt-BR" dirty="0"/>
              <a:t>HOSANA DE JESUS DA SILVA</a:t>
            </a:r>
          </a:p>
        </p:txBody>
      </p:sp>
      <p:sp>
        <p:nvSpPr>
          <p:cNvPr id="28" name="Espaço Reservado para Texto 27">
            <a:extLst>
              <a:ext uri="{FF2B5EF4-FFF2-40B4-BE49-F238E27FC236}">
                <a16:creationId xmlns:a16="http://schemas.microsoft.com/office/drawing/2014/main" id="{43EB9BB5-40AC-45CA-B6AA-EC7D9491E2F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336024" y="5741239"/>
            <a:ext cx="1920240" cy="228600"/>
          </a:xfrm>
        </p:spPr>
        <p:txBody>
          <a:bodyPr rtlCol="0"/>
          <a:lstStyle/>
          <a:p>
            <a:pPr rtl="0"/>
            <a:r>
              <a:rPr lang="pt-BR" dirty="0"/>
              <a:t>MATEUS DA SILVA BARRETO</a:t>
            </a:r>
          </a:p>
        </p:txBody>
      </p:sp>
      <p:sp>
        <p:nvSpPr>
          <p:cNvPr id="150" name="Espaço Reservado para o Número do Slide 149">
            <a:extLst>
              <a:ext uri="{FF2B5EF4-FFF2-40B4-BE49-F238E27FC236}">
                <a16:creationId xmlns:a16="http://schemas.microsoft.com/office/drawing/2014/main" id="{2D9A5E85-1CD4-45E4-A0A8-4B8D98A87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pt-BR" smtClean="0"/>
              <a:pPr rtl="0"/>
              <a:t>20</a:t>
            </a:fld>
            <a:endParaRPr lang="pt-BR" dirty="0"/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648480DC-6249-E72F-26A2-4EDC907AABCB}"/>
              </a:ext>
            </a:extLst>
          </p:cNvPr>
          <p:cNvSpPr txBox="1">
            <a:spLocks/>
          </p:cNvSpPr>
          <p:nvPr/>
        </p:nvSpPr>
        <p:spPr>
          <a:xfrm>
            <a:off x="722884" y="1147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/>
              <a:t>Coreisambo </a:t>
            </a:r>
            <a:br>
              <a:rPr lang="pt-BR" sz="4000" dirty="0"/>
            </a:br>
            <a:r>
              <a:rPr lang="pt-BR" sz="3200" dirty="0"/>
              <a:t>Coco, Reisado e Malambo</a:t>
            </a:r>
            <a:endParaRPr lang="pt-BR" sz="4000" dirty="0"/>
          </a:p>
        </p:txBody>
      </p:sp>
      <p:pic>
        <p:nvPicPr>
          <p:cNvPr id="18" name="Imagem 17" descr="Uma imagem contendo Logotipo&#10;&#10;Descrição gerada automaticamente">
            <a:extLst>
              <a:ext uri="{FF2B5EF4-FFF2-40B4-BE49-F238E27FC236}">
                <a16:creationId xmlns:a16="http://schemas.microsoft.com/office/drawing/2014/main" id="{9E948CC2-E265-12F2-889B-B8F847598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57" y="118583"/>
            <a:ext cx="780674" cy="1079794"/>
          </a:xfrm>
          <a:prstGeom prst="rect">
            <a:avLst/>
          </a:prstGeom>
        </p:spPr>
      </p:pic>
      <p:sp>
        <p:nvSpPr>
          <p:cNvPr id="93" name="Subtítulo 2">
            <a:extLst>
              <a:ext uri="{FF2B5EF4-FFF2-40B4-BE49-F238E27FC236}">
                <a16:creationId xmlns:a16="http://schemas.microsoft.com/office/drawing/2014/main" id="{A4521000-D8CA-0498-9DB0-7B7F31ECBC14}"/>
              </a:ext>
            </a:extLst>
          </p:cNvPr>
          <p:cNvSpPr txBox="1">
            <a:spLocks/>
          </p:cNvSpPr>
          <p:nvPr/>
        </p:nvSpPr>
        <p:spPr>
          <a:xfrm>
            <a:off x="289290" y="986428"/>
            <a:ext cx="3405008" cy="576738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900" dirty="0"/>
              <a:t>Instituto de Ciência Humanas, Comunicação e Artes (ICHCA) </a:t>
            </a:r>
            <a:br>
              <a:rPr lang="pt-BR" sz="900" dirty="0"/>
            </a:br>
            <a:r>
              <a:rPr lang="pt-BR" sz="900" dirty="0"/>
              <a:t>Universidade Federal de Alagoas</a:t>
            </a:r>
          </a:p>
        </p:txBody>
      </p:sp>
      <p:pic>
        <p:nvPicPr>
          <p:cNvPr id="6" name="Espaço Reservado para Imagem 5" descr="Mulher posando para foto&#10;&#10;Descrição gerada automaticamente">
            <a:extLst>
              <a:ext uri="{FF2B5EF4-FFF2-40B4-BE49-F238E27FC236}">
                <a16:creationId xmlns:a16="http://schemas.microsoft.com/office/drawing/2014/main" id="{3D504385-674A-B75D-44C2-CAE76D8C2F9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7" b="16787"/>
          <a:stretch>
            <a:fillRect/>
          </a:stretch>
        </p:blipFill>
        <p:spPr/>
      </p:pic>
      <p:pic>
        <p:nvPicPr>
          <p:cNvPr id="11" name="Espaço Reservado para Imagem 10" descr="Homem de terno e gravata&#10;&#10;Descrição gerada automaticamente">
            <a:extLst>
              <a:ext uri="{FF2B5EF4-FFF2-40B4-BE49-F238E27FC236}">
                <a16:creationId xmlns:a16="http://schemas.microsoft.com/office/drawing/2014/main" id="{58232BD9-67B9-FF56-D3E9-84165974C7E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9" b="11729"/>
          <a:stretch>
            <a:fillRect/>
          </a:stretch>
        </p:blipFill>
        <p:spPr/>
      </p:pic>
      <p:pic>
        <p:nvPicPr>
          <p:cNvPr id="17" name="Espaço Reservado para Imagem 16" descr="Mulher com óculos de grau&#10;&#10;Descrição gerada automaticamente">
            <a:extLst>
              <a:ext uri="{FF2B5EF4-FFF2-40B4-BE49-F238E27FC236}">
                <a16:creationId xmlns:a16="http://schemas.microsoft.com/office/drawing/2014/main" id="{EC427C87-CFFD-9029-15AE-A4852DE9228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47" b="28071"/>
          <a:stretch/>
        </p:blipFill>
        <p:spPr>
          <a:xfrm>
            <a:off x="6652260" y="1902619"/>
            <a:ext cx="1691640" cy="1325880"/>
          </a:xfrm>
        </p:spPr>
      </p:pic>
      <p:pic>
        <p:nvPicPr>
          <p:cNvPr id="37" name="Espaço Reservado para Imagem 36">
            <a:extLst>
              <a:ext uri="{FF2B5EF4-FFF2-40B4-BE49-F238E27FC236}">
                <a16:creationId xmlns:a16="http://schemas.microsoft.com/office/drawing/2014/main" id="{62BCCC45-CD48-2BD3-EA91-A81CD3B86723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 rotWithShape="1">
          <a:blip r:embed="rId8"/>
          <a:srcRect l="38345" t="28243" r="51840" b="56001"/>
          <a:stretch/>
        </p:blipFill>
        <p:spPr>
          <a:xfrm>
            <a:off x="6646166" y="4227956"/>
            <a:ext cx="1701087" cy="1325879"/>
          </a:xfr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3834FE2B-B5C7-C886-3A2E-1919BBE0B77F}"/>
              </a:ext>
            </a:extLst>
          </p:cNvPr>
          <p:cNvPicPr>
            <a:picLocks noGrp="1" noChangeAspect="1" noChangeArrowheads="1"/>
          </p:cNvPicPr>
          <p:nvPr>
            <p:ph type="pic" sz="quarter" idx="3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5" b="1083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7FA62F3C-5515-695F-DB2A-C03EB153DE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214" t="32222" r="40893" b="46459"/>
          <a:stretch/>
        </p:blipFill>
        <p:spPr>
          <a:xfrm>
            <a:off x="9632115" y="1834513"/>
            <a:ext cx="1328057" cy="1462093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2217B9B9-9270-A8BA-275C-301135B38D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301" t="32222" r="60804" b="52924"/>
          <a:stretch/>
        </p:blipFill>
        <p:spPr>
          <a:xfrm>
            <a:off x="9444228" y="4141361"/>
            <a:ext cx="1691640" cy="1412474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81E2072E-9E66-89B8-52C9-3443AE0D81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339" t="30608" r="68390" b="50064"/>
          <a:stretch/>
        </p:blipFill>
        <p:spPr>
          <a:xfrm>
            <a:off x="3844748" y="4184816"/>
            <a:ext cx="1691640" cy="13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7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97909941-9208-9578-5FCF-DDB997D62735}"/>
              </a:ext>
            </a:extLst>
          </p:cNvPr>
          <p:cNvSpPr txBox="1">
            <a:spLocks/>
          </p:cNvSpPr>
          <p:nvPr/>
        </p:nvSpPr>
        <p:spPr>
          <a:xfrm>
            <a:off x="836676" y="548623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COREISAMBO </a:t>
            </a:r>
            <a:br>
              <a:rPr lang="en-US" sz="2200" dirty="0"/>
            </a:br>
            <a:r>
              <a:rPr lang="en-US" sz="2200" dirty="0"/>
              <a:t>Coco, Reisado e Malambo</a:t>
            </a:r>
            <a:br>
              <a:rPr lang="en-US" sz="2200" dirty="0"/>
            </a:br>
            <a:r>
              <a:rPr lang="en-US" sz="1200" dirty="0"/>
              <a:t>2022                                                                                                                                                                                                          Dir. NATACHA MURIEL LOPEZ GALLUCCI</a:t>
            </a:r>
          </a:p>
          <a:p>
            <a:pPr marL="0" indent="0" algn="ctr">
              <a:buNone/>
            </a:pPr>
            <a:r>
              <a:rPr lang="en-US" sz="1200" dirty="0" err="1"/>
              <a:t>Disponível</a:t>
            </a:r>
            <a:r>
              <a:rPr lang="en-US" sz="1200" dirty="0"/>
              <a:t> </a:t>
            </a:r>
            <a:r>
              <a:rPr lang="en-US" sz="1200" dirty="0" err="1"/>
              <a:t>em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https://youtube.com/playlist?list=PL724EGr2TjzDKZjf17pEWTLkL1kp8Sas1</a:t>
            </a:r>
            <a:r>
              <a:rPr lang="en-US" sz="1200" dirty="0"/>
              <a:t> </a:t>
            </a:r>
          </a:p>
          <a:p>
            <a:pPr marL="0"/>
            <a:endParaRPr lang="en-US" sz="2200" dirty="0"/>
          </a:p>
          <a:p>
            <a:pPr marL="0"/>
            <a:endParaRPr lang="en-US" sz="2200" dirty="0"/>
          </a:p>
        </p:txBody>
      </p:sp>
      <p:pic>
        <p:nvPicPr>
          <p:cNvPr id="8" name="Imagem 7" descr="Uma imagem contendo água, mesa, azul, mulher&#10;&#10;Descrição gerada automaticamente">
            <a:extLst>
              <a:ext uri="{FF2B5EF4-FFF2-40B4-BE49-F238E27FC236}">
                <a16:creationId xmlns:a16="http://schemas.microsoft.com/office/drawing/2014/main" id="{7CDB4819-D039-1B86-0703-D2C991F491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18074" r="1999" b="23944"/>
          <a:stretch/>
        </p:blipFill>
        <p:spPr>
          <a:xfrm rot="10800000">
            <a:off x="1107437" y="3470130"/>
            <a:ext cx="9974219" cy="2676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C48A6CA-D161-7AFB-E3C0-C9CCBEAFA1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83" t="32267" r="16917" b="22001"/>
          <a:stretch/>
        </p:blipFill>
        <p:spPr>
          <a:xfrm>
            <a:off x="6248910" y="1819867"/>
            <a:ext cx="4832746" cy="170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7359D8A-5BE5-E23F-81BA-991244431E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50" t="27289" r="13583" b="26815"/>
          <a:stretch/>
        </p:blipFill>
        <p:spPr>
          <a:xfrm>
            <a:off x="1107436" y="1791332"/>
            <a:ext cx="5141473" cy="1766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E2DDD160-EC88-BFDE-E2AE-A0A51812C596}"/>
              </a:ext>
            </a:extLst>
          </p:cNvPr>
          <p:cNvSpPr txBox="1"/>
          <p:nvPr/>
        </p:nvSpPr>
        <p:spPr>
          <a:xfrm>
            <a:off x="1469571" y="610862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pt-BR" dirty="0"/>
              <a:t>LOS COQUITOS – MACEIO ALAGOAS</a:t>
            </a:r>
          </a:p>
        </p:txBody>
      </p:sp>
    </p:spTree>
    <p:extLst>
      <p:ext uri="{BB962C8B-B14F-4D97-AF65-F5344CB8AC3E}">
        <p14:creationId xmlns:p14="http://schemas.microsoft.com/office/powerpoint/2010/main" val="3387256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enino com chapéu de palha&#10;&#10;Descrição gerada automaticamente com confiança baixa">
            <a:extLst>
              <a:ext uri="{FF2B5EF4-FFF2-40B4-BE49-F238E27FC236}">
                <a16:creationId xmlns:a16="http://schemas.microsoft.com/office/drawing/2014/main" id="{D928E4B7-9D52-13CC-E78C-D10C02F27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7" b="14460"/>
          <a:stretch/>
        </p:blipFill>
        <p:spPr>
          <a:xfrm>
            <a:off x="1608278" y="2459508"/>
            <a:ext cx="2640013" cy="2776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 descr="Pessoa posando para foto&#10;&#10;Descrição gerada automaticamente">
            <a:extLst>
              <a:ext uri="{FF2B5EF4-FFF2-40B4-BE49-F238E27FC236}">
                <a16:creationId xmlns:a16="http://schemas.microsoft.com/office/drawing/2014/main" id="{26EBB528-458F-178D-761F-FB3A06595E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4"/>
          <a:stretch/>
        </p:blipFill>
        <p:spPr>
          <a:xfrm>
            <a:off x="4982520" y="2459507"/>
            <a:ext cx="2332984" cy="2862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789D4BA8-101A-4D60-0BE3-D80FE5D3CC81}"/>
              </a:ext>
            </a:extLst>
          </p:cNvPr>
          <p:cNvSpPr txBox="1">
            <a:spLocks/>
          </p:cNvSpPr>
          <p:nvPr/>
        </p:nvSpPr>
        <p:spPr>
          <a:xfrm>
            <a:off x="914400" y="975243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COREISAMBO </a:t>
            </a:r>
            <a:br>
              <a:rPr lang="en-US" sz="2200" dirty="0"/>
            </a:br>
            <a:r>
              <a:rPr lang="en-US" sz="2200" dirty="0"/>
              <a:t>Coco, Reisado e Malambo</a:t>
            </a:r>
            <a:br>
              <a:rPr lang="en-US" sz="2200" dirty="0"/>
            </a:br>
            <a:r>
              <a:rPr lang="en-US" sz="1200" dirty="0"/>
              <a:t>2022                                                                                                                                                                                                          Dir. NATACHA MURIEL LOPEZ GALLUCCI</a:t>
            </a:r>
          </a:p>
          <a:p>
            <a:pPr marL="0" indent="0" algn="ctr">
              <a:buNone/>
            </a:pPr>
            <a:r>
              <a:rPr lang="en-US" sz="1200" dirty="0" err="1"/>
              <a:t>Disponível</a:t>
            </a:r>
            <a:r>
              <a:rPr lang="en-US" sz="1200" dirty="0"/>
              <a:t> </a:t>
            </a:r>
            <a:r>
              <a:rPr lang="en-US" sz="1200" dirty="0" err="1"/>
              <a:t>em</a:t>
            </a:r>
            <a:r>
              <a:rPr lang="en-US" sz="1200" dirty="0"/>
              <a:t> </a:t>
            </a:r>
            <a:r>
              <a:rPr lang="en-US" sz="1200" dirty="0">
                <a:hlinkClick r:id="rId4"/>
              </a:rPr>
              <a:t>https://youtube.com/playlist?list=PL724EGr2TjzDKZjf17pEWTLkL1kp8Sas1</a:t>
            </a:r>
            <a:r>
              <a:rPr lang="en-US" sz="1200" dirty="0"/>
              <a:t> </a:t>
            </a:r>
          </a:p>
          <a:p>
            <a:pPr marL="0"/>
            <a:endParaRPr lang="en-US" sz="2200" dirty="0"/>
          </a:p>
          <a:p>
            <a:pPr marL="0"/>
            <a:endParaRPr lang="en-US" sz="22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01AE13E-A0E4-ED46-A9B0-14457B691D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96" t="26508" r="57439" b="50000"/>
          <a:stretch/>
        </p:blipFill>
        <p:spPr>
          <a:xfrm>
            <a:off x="7799387" y="2435198"/>
            <a:ext cx="3146729" cy="2862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D2C772F-0A85-A650-ECCE-F7F443CC3B56}"/>
              </a:ext>
            </a:extLst>
          </p:cNvPr>
          <p:cNvSpPr txBox="1"/>
          <p:nvPr/>
        </p:nvSpPr>
        <p:spPr>
          <a:xfrm>
            <a:off x="53012" y="524897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pt-BR" dirty="0"/>
              <a:t>MESTRA KLEVIA</a:t>
            </a:r>
          </a:p>
          <a:p>
            <a:pPr algn="ctr" rtl="0"/>
            <a:r>
              <a:rPr lang="pt-BR" dirty="0"/>
              <a:t>COCO DE RODA PESCADORES </a:t>
            </a:r>
          </a:p>
          <a:p>
            <a:pPr algn="ctr" rtl="0"/>
            <a:r>
              <a:rPr lang="pt-BR" dirty="0"/>
              <a:t> AQUIRAZ</a:t>
            </a:r>
          </a:p>
          <a:p>
            <a:pPr algn="ctr" rtl="0"/>
            <a:r>
              <a:rPr lang="pt-BR" dirty="0"/>
              <a:t>CEARÁ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C5EC45D-91EF-ACEB-217A-00DE347B5CE7}"/>
              </a:ext>
            </a:extLst>
          </p:cNvPr>
          <p:cNvSpPr txBox="1"/>
          <p:nvPr/>
        </p:nvSpPr>
        <p:spPr>
          <a:xfrm>
            <a:off x="3048000" y="5322452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pt-BR" dirty="0"/>
              <a:t>MESTRE VALDIR</a:t>
            </a:r>
          </a:p>
          <a:p>
            <a:pPr algn="ctr" rtl="0"/>
            <a:r>
              <a:rPr lang="pt-BR" dirty="0"/>
              <a:t>REISANDO</a:t>
            </a:r>
          </a:p>
          <a:p>
            <a:pPr algn="ctr" rtl="0"/>
            <a:r>
              <a:rPr lang="pt-BR" dirty="0"/>
              <a:t>REISADO DO CARIRI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947E369-CACC-B4E6-B62C-A05CBD9C6AB5}"/>
              </a:ext>
            </a:extLst>
          </p:cNvPr>
          <p:cNvSpPr txBox="1"/>
          <p:nvPr/>
        </p:nvSpPr>
        <p:spPr>
          <a:xfrm>
            <a:off x="6397965" y="5393391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pt-BR" dirty="0"/>
              <a:t>MESTRE FERNANDO MARTINEZ</a:t>
            </a:r>
          </a:p>
          <a:p>
            <a:pPr algn="ctr" rtl="0"/>
            <a:r>
              <a:rPr lang="pt-BR" dirty="0"/>
              <a:t>MALAMBO</a:t>
            </a:r>
          </a:p>
          <a:p>
            <a:pPr algn="ctr" rtl="0"/>
            <a:r>
              <a:rPr lang="pt-BR" dirty="0"/>
              <a:t>SANTA FE ARGENTINA</a:t>
            </a:r>
          </a:p>
        </p:txBody>
      </p:sp>
      <p:pic>
        <p:nvPicPr>
          <p:cNvPr id="5124" name="Picture 4" descr="Programa de Pós-Graduação em Artes - UFC - Home | Facebook">
            <a:extLst>
              <a:ext uri="{FF2B5EF4-FFF2-40B4-BE49-F238E27FC236}">
                <a16:creationId xmlns:a16="http://schemas.microsoft.com/office/drawing/2014/main" id="{0DB4F854-E365-CB6A-F4B1-7920B1CC7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257" y="200990"/>
            <a:ext cx="1327797" cy="135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155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27F7D3AE-5E71-C0D7-83A8-CF6236AC76BD}"/>
              </a:ext>
            </a:extLst>
          </p:cNvPr>
          <p:cNvSpPr/>
          <p:nvPr/>
        </p:nvSpPr>
        <p:spPr>
          <a:xfrm>
            <a:off x="-421699" y="-785206"/>
            <a:ext cx="13160829" cy="8088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>
            <a:normAutofit/>
          </a:bodyPr>
          <a:lstStyle/>
          <a:p>
            <a:pPr rtl="0"/>
            <a:r>
              <a:rPr lang="pt-BR" sz="2400" dirty="0"/>
              <a:t> 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E86030C3-E039-45B5-87E8-6E9AC78EBE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03139" y="4269887"/>
            <a:ext cx="2103120" cy="274320"/>
          </a:xfrm>
        </p:spPr>
        <p:txBody>
          <a:bodyPr rtlCol="0"/>
          <a:lstStyle/>
          <a:p>
            <a:r>
              <a:rPr lang="en-US" sz="1400" b="1" dirty="0">
                <a:solidFill>
                  <a:schemeClr val="bg1"/>
                </a:solidFill>
              </a:rPr>
              <a:t>Auris </a:t>
            </a:r>
            <a:r>
              <a:rPr lang="en-US" sz="1400" b="1" dirty="0" err="1">
                <a:solidFill>
                  <a:schemeClr val="bg1"/>
                </a:solidFill>
              </a:rPr>
              <a:t>Flor</a:t>
            </a:r>
            <a:r>
              <a:rPr lang="en-US" sz="1400" b="1" dirty="0">
                <a:solidFill>
                  <a:schemeClr val="bg1"/>
                </a:solidFill>
              </a:rPr>
              <a:t> Maciel da Silva</a:t>
            </a:r>
          </a:p>
        </p:txBody>
      </p:sp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A8CD7D41-7819-4D69-A92D-4AA1DC12EF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56077" y="4289978"/>
            <a:ext cx="2103120" cy="274320"/>
          </a:xfrm>
        </p:spPr>
        <p:txBody>
          <a:bodyPr rtlCol="0"/>
          <a:lstStyle/>
          <a:p>
            <a:r>
              <a:rPr lang="en-US" sz="1400" b="1" dirty="0">
                <a:solidFill>
                  <a:schemeClr val="bg1"/>
                </a:solidFill>
              </a:rPr>
              <a:t>Quéfren </a:t>
            </a:r>
            <a:r>
              <a:rPr lang="en-US" sz="1400" b="1" dirty="0" err="1">
                <a:solidFill>
                  <a:schemeClr val="bg1"/>
                </a:solidFill>
              </a:rPr>
              <a:t>Arsênio</a:t>
            </a:r>
            <a:r>
              <a:rPr lang="en-US" sz="1400" b="1" dirty="0">
                <a:solidFill>
                  <a:schemeClr val="bg1"/>
                </a:solidFill>
              </a:rPr>
              <a:t> Rodrigues</a:t>
            </a:r>
          </a:p>
        </p:txBody>
      </p:sp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4416F554-8F6D-40AC-B2EF-9C538ACEAA5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58716" y="4203077"/>
            <a:ext cx="2305594" cy="274320"/>
          </a:xfrm>
        </p:spPr>
        <p:txBody>
          <a:bodyPr rtlCol="0"/>
          <a:lstStyle/>
          <a:p>
            <a:pPr rtl="0"/>
            <a:r>
              <a:rPr lang="pt-BR" b="1" dirty="0" err="1">
                <a:solidFill>
                  <a:schemeClr val="bg1"/>
                </a:solidFill>
              </a:rPr>
              <a:t>Walisson</a:t>
            </a:r>
            <a:r>
              <a:rPr lang="pt-BR" b="1" dirty="0">
                <a:solidFill>
                  <a:schemeClr val="bg1"/>
                </a:solidFill>
              </a:rPr>
              <a:t> Angélico de Araújo</a:t>
            </a:r>
          </a:p>
        </p:txBody>
      </p:sp>
      <p:sp>
        <p:nvSpPr>
          <p:cNvPr id="44" name="Espaço Reservado para Texto 43">
            <a:extLst>
              <a:ext uri="{FF2B5EF4-FFF2-40B4-BE49-F238E27FC236}">
                <a16:creationId xmlns:a16="http://schemas.microsoft.com/office/drawing/2014/main" id="{16C5F31A-AD55-4008-BC0D-49B8138448D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62288" y="4496629"/>
            <a:ext cx="2103120" cy="274320"/>
          </a:xfrm>
        </p:spPr>
        <p:txBody>
          <a:bodyPr rtlCol="0"/>
          <a:lstStyle/>
          <a:p>
            <a:pPr rtl="0"/>
            <a:r>
              <a:rPr lang="pt-BR" dirty="0"/>
              <a:t> 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DCF3BF2-F2AE-4F97-B11F-E277F8F1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5462" y="5060771"/>
            <a:ext cx="4114800" cy="365125"/>
          </a:xfrm>
        </p:spPr>
        <p:txBody>
          <a:bodyPr rtlCol="0"/>
          <a:lstStyle/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Dir. NATACHA MURIEL LOPEZ GALLUCCI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00A1B2F4-A1AC-4132-AEFE-25620CB9B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0312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pt-BR" smtClean="0"/>
              <a:pPr rtl="0"/>
              <a:t>23</a:t>
            </a:fld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4482F2D-F8DE-D85F-B173-9982AF89A950}"/>
              </a:ext>
            </a:extLst>
          </p:cNvPr>
          <p:cNvSpPr txBox="1"/>
          <p:nvPr/>
        </p:nvSpPr>
        <p:spPr>
          <a:xfrm>
            <a:off x="1188720" y="7192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  <p:pic>
        <p:nvPicPr>
          <p:cNvPr id="28" name="Espaço Reservado para Imagem 27">
            <a:extLst>
              <a:ext uri="{FF2B5EF4-FFF2-40B4-BE49-F238E27FC236}">
                <a16:creationId xmlns:a16="http://schemas.microsoft.com/office/drawing/2014/main" id="{DFC9F613-08C0-BB66-6210-62477C369A5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21897" b="1676"/>
          <a:stretch/>
        </p:blipFill>
        <p:spPr>
          <a:xfrm>
            <a:off x="1561932" y="1975441"/>
            <a:ext cx="1984264" cy="1791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Espaço Reservado para Imagem 28">
            <a:extLst>
              <a:ext uri="{FF2B5EF4-FFF2-40B4-BE49-F238E27FC236}">
                <a16:creationId xmlns:a16="http://schemas.microsoft.com/office/drawing/2014/main" id="{C9FDCC11-7E96-039B-094D-D6208ED4D578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/>
          <a:srcRect t="13995" b="13995"/>
          <a:stretch>
            <a:fillRect/>
          </a:stretch>
        </p:blipFill>
        <p:spPr>
          <a:xfrm>
            <a:off x="8807710" y="2214818"/>
            <a:ext cx="1828800" cy="168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Espaço Reservado para Imagem 29">
            <a:extLst>
              <a:ext uri="{FF2B5EF4-FFF2-40B4-BE49-F238E27FC236}">
                <a16:creationId xmlns:a16="http://schemas.microsoft.com/office/drawing/2014/main" id="{18AF8932-CA58-3E48-0218-FB41B6BDC8E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/>
          <a:srcRect l="15813" t="32075" r="67812" b="34285"/>
          <a:stretch/>
        </p:blipFill>
        <p:spPr>
          <a:xfrm>
            <a:off x="4081112" y="2338832"/>
            <a:ext cx="1807628" cy="1840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Espaço Reservado para Imagem 30">
            <a:extLst>
              <a:ext uri="{FF2B5EF4-FFF2-40B4-BE49-F238E27FC236}">
                <a16:creationId xmlns:a16="http://schemas.microsoft.com/office/drawing/2014/main" id="{ADCAE932-D10E-CFD2-ACEE-F215AF74B9BF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6"/>
          <a:srcRect l="14113" t="29787" r="71034" b="39589"/>
          <a:stretch/>
        </p:blipFill>
        <p:spPr>
          <a:xfrm>
            <a:off x="6465166" y="1896751"/>
            <a:ext cx="1752350" cy="2032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id="{DCA69CD3-2EF9-4780-B534-3739936B019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68046" y="4081797"/>
            <a:ext cx="2103120" cy="457200"/>
          </a:xfrm>
        </p:spPr>
        <p:txBody>
          <a:bodyPr/>
          <a:lstStyle/>
          <a:p>
            <a:r>
              <a:rPr lang="en-US" sz="1200" b="1" dirty="0">
                <a:solidFill>
                  <a:schemeClr val="bg1"/>
                </a:solidFill>
              </a:rPr>
              <a:t>Rodolfo Andrade</a:t>
            </a:r>
          </a:p>
          <a:p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46" name="Imagem 45">
            <a:extLst>
              <a:ext uri="{FF2B5EF4-FFF2-40B4-BE49-F238E27FC236}">
                <a16:creationId xmlns:a16="http://schemas.microsoft.com/office/drawing/2014/main" id="{12503259-6393-E73C-5989-E3D25398D2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5144" y="4964119"/>
            <a:ext cx="1631615" cy="1283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ED5E81B0-2120-7C30-B141-BF0D6CA0E26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696" t="27500" r="34822" b="34432"/>
          <a:stretch/>
        </p:blipFill>
        <p:spPr>
          <a:xfrm>
            <a:off x="8916188" y="4835400"/>
            <a:ext cx="1537159" cy="1155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Espaço Reservado para Rodapé 3">
            <a:extLst>
              <a:ext uri="{FF2B5EF4-FFF2-40B4-BE49-F238E27FC236}">
                <a16:creationId xmlns:a16="http://schemas.microsoft.com/office/drawing/2014/main" id="{B21C1A37-9F6E-8D75-8733-DB4F504848B1}"/>
              </a:ext>
            </a:extLst>
          </p:cNvPr>
          <p:cNvSpPr txBox="1">
            <a:spLocks/>
          </p:cNvSpPr>
          <p:nvPr/>
        </p:nvSpPr>
        <p:spPr>
          <a:xfrm>
            <a:off x="5704806" y="55866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EDIÇÃO ELIVELTON TOMAZ</a:t>
            </a:r>
          </a:p>
        </p:txBody>
      </p:sp>
      <p:sp>
        <p:nvSpPr>
          <p:cNvPr id="50" name="Subtítulo 2">
            <a:extLst>
              <a:ext uri="{FF2B5EF4-FFF2-40B4-BE49-F238E27FC236}">
                <a16:creationId xmlns:a16="http://schemas.microsoft.com/office/drawing/2014/main" id="{3B600739-A3A4-97C2-30EC-33A7B1619956}"/>
              </a:ext>
            </a:extLst>
          </p:cNvPr>
          <p:cNvSpPr txBox="1">
            <a:spLocks/>
          </p:cNvSpPr>
          <p:nvPr/>
        </p:nvSpPr>
        <p:spPr>
          <a:xfrm>
            <a:off x="1483467" y="617290"/>
            <a:ext cx="7127133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200" dirty="0">
                <a:solidFill>
                  <a:schemeClr val="bg1"/>
                </a:solidFill>
              </a:rPr>
              <a:t>SETE PORTAS PARA ENTRAR NO CARIRI </a:t>
            </a:r>
          </a:p>
          <a:p>
            <a:pPr marL="0" indent="0">
              <a:buNone/>
            </a:pPr>
            <a:r>
              <a:rPr lang="pt-BR" sz="105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Grupo de Pesquisa FiloMove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100" dirty="0">
                <a:solidFill>
                  <a:schemeClr val="bg1"/>
                </a:solidFill>
              </a:rPr>
              <a:t>2022                                                                                                                                                                      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050" dirty="0"/>
              <a:t>   </a:t>
            </a:r>
          </a:p>
          <a:p>
            <a:pPr marL="0" indent="0">
              <a:buNone/>
            </a:pPr>
            <a:endParaRPr lang="en-US" sz="1050" dirty="0"/>
          </a:p>
          <a:p>
            <a:pPr marL="0" indent="0" algn="r">
              <a:buNone/>
            </a:pPr>
            <a:r>
              <a:rPr lang="en-US" sz="1100" dirty="0"/>
              <a:t> </a:t>
            </a:r>
            <a:endParaRPr lang="en-US" sz="1800" dirty="0"/>
          </a:p>
          <a:p>
            <a:pPr marL="0"/>
            <a:endParaRPr lang="en-US" sz="1800" dirty="0"/>
          </a:p>
          <a:p>
            <a:pPr marL="0"/>
            <a:endParaRPr lang="en-US" sz="1800" dirty="0"/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1FAB0FD3-A227-1EE2-AB5B-B0585CB6A89F}"/>
              </a:ext>
            </a:extLst>
          </p:cNvPr>
          <p:cNvCxnSpPr>
            <a:cxnSpLocks/>
          </p:cNvCxnSpPr>
          <p:nvPr/>
        </p:nvCxnSpPr>
        <p:spPr>
          <a:xfrm flipV="1">
            <a:off x="1774371" y="1640763"/>
            <a:ext cx="8934162" cy="499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194" name="Picture 2" descr="Manual de Identidade Visual – Universidade Federal do Cariri">
            <a:extLst>
              <a:ext uri="{FF2B5EF4-FFF2-40B4-BE49-F238E27FC236}">
                <a16:creationId xmlns:a16="http://schemas.microsoft.com/office/drawing/2014/main" id="{90F4753C-CF24-A99C-9E63-E40DCA71F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309" y="-444215"/>
            <a:ext cx="2543175" cy="180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519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97909941-9208-9578-5FCF-DDB997D62735}"/>
              </a:ext>
            </a:extLst>
          </p:cNvPr>
          <p:cNvSpPr txBox="1">
            <a:spLocks/>
          </p:cNvSpPr>
          <p:nvPr/>
        </p:nvSpPr>
        <p:spPr>
          <a:xfrm>
            <a:off x="643103" y="524256"/>
            <a:ext cx="4687658" cy="60770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b="1" dirty="0"/>
              <a:t>SETE PORTAS PARA ENTRAR NO CARIRI </a:t>
            </a:r>
          </a:p>
          <a:p>
            <a:pPr marL="0" indent="0">
              <a:buNone/>
            </a:pPr>
            <a:r>
              <a:rPr lang="pt-BR" sz="800" b="0" i="0" dirty="0">
                <a:solidFill>
                  <a:srgbClr val="0D0D0D"/>
                </a:solidFill>
                <a:effectLst/>
                <a:latin typeface="Roboto" panose="02000000000000000000" pitchFamily="2" charset="0"/>
              </a:rPr>
              <a:t>Grupo de Pesquisa FiloMove</a:t>
            </a:r>
            <a:br>
              <a:rPr lang="en-US" sz="1400" dirty="0"/>
            </a:br>
            <a:r>
              <a:rPr lang="en-US" sz="900" dirty="0"/>
              <a:t>2022                                                                                                                                                                      </a:t>
            </a:r>
            <a:r>
              <a:rPr lang="en-US" sz="800" dirty="0"/>
              <a:t> -   </a:t>
            </a:r>
            <a:endParaRPr lang="en-US" sz="1200" dirty="0"/>
          </a:p>
          <a:p>
            <a:pPr marL="0" indent="0" algn="ctr">
              <a:buNone/>
            </a:pPr>
            <a:r>
              <a:rPr lang="en-US" sz="800" dirty="0"/>
              <a:t>   </a:t>
            </a:r>
            <a:r>
              <a:rPr lang="en-US" sz="1400" dirty="0"/>
              <a:t>Com</a:t>
            </a:r>
          </a:p>
          <a:p>
            <a:pPr marL="0" indent="0" algn="ctr">
              <a:buNone/>
            </a:pPr>
            <a:endParaRPr lang="en-US" sz="1800" b="1" dirty="0"/>
          </a:p>
          <a:p>
            <a:pPr marL="0" indent="0" algn="ctr">
              <a:buNone/>
            </a:pPr>
            <a:r>
              <a:rPr lang="en-US" sz="1800" b="1" dirty="0"/>
              <a:t>Ricardo </a:t>
            </a:r>
            <a:r>
              <a:rPr lang="en-US" sz="1800" b="1" dirty="0" err="1"/>
              <a:t>Salmito</a:t>
            </a:r>
            <a:br>
              <a:rPr lang="en-US" sz="1400" dirty="0"/>
            </a:br>
            <a:r>
              <a:rPr lang="en-US" sz="1400" dirty="0" err="1"/>
              <a:t>Jornalismo</a:t>
            </a:r>
            <a:endParaRPr lang="en-US" sz="1400" dirty="0"/>
          </a:p>
          <a:p>
            <a:pPr marL="0" indent="0" algn="ctr">
              <a:buNone/>
            </a:pPr>
            <a:r>
              <a:rPr lang="en-US" sz="1800" b="1" dirty="0"/>
              <a:t>Leonardo </a:t>
            </a:r>
            <a:r>
              <a:rPr lang="en-US" sz="1800" b="1" dirty="0" err="1"/>
              <a:t>Guelman</a:t>
            </a:r>
            <a:endParaRPr lang="en-US" sz="1800" b="1" dirty="0"/>
          </a:p>
          <a:p>
            <a:pPr marL="0" indent="0" algn="ctr">
              <a:buNone/>
            </a:pPr>
            <a:r>
              <a:rPr lang="en-US" sz="1400" dirty="0" err="1"/>
              <a:t>Filosofia</a:t>
            </a:r>
            <a:endParaRPr lang="en-US" sz="1400" dirty="0"/>
          </a:p>
          <a:p>
            <a:pPr marL="0" indent="0" algn="ctr">
              <a:buNone/>
            </a:pPr>
            <a:r>
              <a:rPr lang="en-US" sz="1800" b="1" dirty="0"/>
              <a:t>Rubens </a:t>
            </a:r>
            <a:r>
              <a:rPr lang="en-US" sz="1800" b="1" dirty="0" err="1"/>
              <a:t>Venâncio</a:t>
            </a:r>
            <a:endParaRPr lang="en-US" sz="1800" b="1" dirty="0"/>
          </a:p>
          <a:p>
            <a:pPr marL="0" indent="0" algn="ctr">
              <a:buNone/>
            </a:pPr>
            <a:r>
              <a:rPr lang="en-US" sz="1400" dirty="0" err="1"/>
              <a:t>Fotografia</a:t>
            </a:r>
            <a:endParaRPr lang="en-US" sz="1400" dirty="0"/>
          </a:p>
          <a:p>
            <a:pPr marL="0" indent="0" algn="ctr">
              <a:buNone/>
            </a:pPr>
            <a:r>
              <a:rPr lang="en-US" sz="1800" b="1" dirty="0"/>
              <a:t>Verónica Neuma</a:t>
            </a:r>
          </a:p>
          <a:p>
            <a:pPr marL="0" indent="0" algn="ctr">
              <a:buNone/>
            </a:pPr>
            <a:r>
              <a:rPr lang="en-US" sz="1400" dirty="0"/>
              <a:t>Grupo de </a:t>
            </a:r>
            <a:r>
              <a:rPr lang="en-US" sz="1400" dirty="0" err="1"/>
              <a:t>Valorização</a:t>
            </a:r>
            <a:r>
              <a:rPr lang="en-US" sz="1400" dirty="0"/>
              <a:t> Negra de </a:t>
            </a:r>
            <a:r>
              <a:rPr lang="en-US" sz="1400" dirty="0" err="1"/>
              <a:t>Crato</a:t>
            </a:r>
            <a:r>
              <a:rPr lang="en-US" sz="1400" dirty="0"/>
              <a:t> (</a:t>
            </a:r>
            <a:r>
              <a:rPr lang="en-US" sz="1400" dirty="0" err="1"/>
              <a:t>Grunec</a:t>
            </a:r>
            <a:r>
              <a:rPr lang="en-US" sz="1400" dirty="0"/>
              <a:t>)</a:t>
            </a:r>
          </a:p>
          <a:p>
            <a:pPr marL="0" indent="0" algn="ctr">
              <a:buNone/>
            </a:pPr>
            <a:r>
              <a:rPr lang="en-US" sz="1600" b="1" dirty="0"/>
              <a:t>Vanessa Neuma</a:t>
            </a:r>
            <a:br>
              <a:rPr lang="en-US" sz="1400" dirty="0"/>
            </a:br>
            <a:r>
              <a:rPr lang="en-US" sz="1400" dirty="0"/>
              <a:t>Grupo de </a:t>
            </a:r>
            <a:r>
              <a:rPr lang="en-US" sz="1400" dirty="0" err="1"/>
              <a:t>Valorização</a:t>
            </a:r>
            <a:r>
              <a:rPr lang="en-US" sz="1400" dirty="0"/>
              <a:t> Negra de </a:t>
            </a:r>
            <a:r>
              <a:rPr lang="en-US" sz="1400" dirty="0" err="1"/>
              <a:t>Crato</a:t>
            </a:r>
            <a:r>
              <a:rPr lang="en-US" sz="1400" dirty="0"/>
              <a:t> (</a:t>
            </a:r>
            <a:r>
              <a:rPr lang="en-US" sz="1400" dirty="0" err="1"/>
              <a:t>Grunec</a:t>
            </a:r>
            <a:r>
              <a:rPr lang="en-US" sz="1400" dirty="0"/>
              <a:t>)</a:t>
            </a:r>
          </a:p>
          <a:p>
            <a:pPr marL="0" indent="0" algn="ctr">
              <a:buNone/>
            </a:pPr>
            <a:r>
              <a:rPr lang="en-US" sz="1600" b="1" dirty="0"/>
              <a:t>Mário Madeira Mattos</a:t>
            </a:r>
            <a:endParaRPr lang="en-US" sz="1400" b="1" dirty="0"/>
          </a:p>
          <a:p>
            <a:pPr marL="0" indent="0" algn="ctr">
              <a:buNone/>
            </a:pPr>
            <a:r>
              <a:rPr lang="en-US" sz="1400" dirty="0" err="1"/>
              <a:t>Etnomusicologia</a:t>
            </a:r>
            <a:endParaRPr lang="en-US" sz="1400" dirty="0"/>
          </a:p>
          <a:p>
            <a:pPr marL="0" indent="0" algn="ctr">
              <a:buNone/>
            </a:pPr>
            <a:r>
              <a:rPr lang="en-US" sz="1600" b="1" dirty="0"/>
              <a:t>Gualberto </a:t>
            </a:r>
            <a:r>
              <a:rPr lang="en-US" sz="1600" b="1" dirty="0" err="1"/>
              <a:t>Quirino</a:t>
            </a:r>
            <a:endParaRPr lang="en-US" sz="1600" b="1" dirty="0"/>
          </a:p>
          <a:p>
            <a:pPr marL="0" indent="0" algn="ctr">
              <a:buNone/>
            </a:pPr>
            <a:r>
              <a:rPr lang="en-US" sz="1400" dirty="0" err="1"/>
              <a:t>Saude</a:t>
            </a:r>
            <a:r>
              <a:rPr lang="en-US" sz="1400" dirty="0"/>
              <a:t> e </a:t>
            </a:r>
            <a:r>
              <a:rPr lang="en-US" sz="1400" dirty="0" err="1"/>
              <a:t>Género</a:t>
            </a:r>
            <a:endParaRPr lang="en-US" sz="1400" dirty="0"/>
          </a:p>
          <a:p>
            <a:pPr marL="0"/>
            <a:endParaRPr lang="en-US" sz="1400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784DF7E-B6D9-6B57-4F6A-CDC4B10DE1C4}"/>
              </a:ext>
            </a:extLst>
          </p:cNvPr>
          <p:cNvSpPr txBox="1"/>
          <p:nvPr/>
        </p:nvSpPr>
        <p:spPr>
          <a:xfrm>
            <a:off x="8419088" y="354746"/>
            <a:ext cx="6096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Dir. NATACHA MURIEL LOPEZ GALLUCCI </a:t>
            </a:r>
          </a:p>
          <a:p>
            <a:r>
              <a:rPr lang="en-US" sz="1400" dirty="0"/>
              <a:t>Auris </a:t>
            </a:r>
            <a:r>
              <a:rPr lang="en-US" sz="1400" dirty="0" err="1"/>
              <a:t>Flor</a:t>
            </a:r>
            <a:r>
              <a:rPr lang="en-US" sz="1400" dirty="0"/>
              <a:t> Maciel da Silva</a:t>
            </a:r>
          </a:p>
          <a:p>
            <a:r>
              <a:rPr lang="en-US" sz="1400" dirty="0"/>
              <a:t>Rodolfo Andrade</a:t>
            </a:r>
          </a:p>
          <a:p>
            <a:r>
              <a:rPr lang="en-US" sz="1400" dirty="0"/>
              <a:t>Quéfren </a:t>
            </a:r>
            <a:r>
              <a:rPr lang="en-US" sz="1400" dirty="0" err="1"/>
              <a:t>Arsênio</a:t>
            </a:r>
            <a:r>
              <a:rPr lang="en-US" sz="1400" dirty="0"/>
              <a:t> Rodrigues</a:t>
            </a:r>
          </a:p>
          <a:p>
            <a:r>
              <a:rPr lang="en-US" sz="1400" dirty="0" err="1"/>
              <a:t>Walison</a:t>
            </a:r>
            <a:r>
              <a:rPr lang="en-US" sz="1400" dirty="0"/>
              <a:t> </a:t>
            </a:r>
            <a:r>
              <a:rPr lang="en-US" sz="1400" dirty="0" err="1"/>
              <a:t>Angélico</a:t>
            </a:r>
            <a:r>
              <a:rPr lang="en-US" sz="1400" dirty="0"/>
              <a:t> de Araujo</a:t>
            </a:r>
            <a:endParaRPr lang="pt-BR" sz="1400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A3433C6-7D9D-78D2-5B0E-BE61115D3B01}"/>
              </a:ext>
            </a:extLst>
          </p:cNvPr>
          <p:cNvSpPr txBox="1"/>
          <p:nvPr/>
        </p:nvSpPr>
        <p:spPr>
          <a:xfrm>
            <a:off x="4855030" y="1967729"/>
            <a:ext cx="73369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DISPONÍVEL EM:</a:t>
            </a:r>
          </a:p>
          <a:p>
            <a:r>
              <a:rPr lang="en-US" dirty="0"/>
              <a:t>01 </a:t>
            </a:r>
            <a:r>
              <a:rPr lang="en-US" dirty="0">
                <a:hlinkClick r:id="rId2"/>
              </a:rPr>
              <a:t>https://youtu.be/7ACqEpw-E2Q</a:t>
            </a:r>
            <a:r>
              <a:rPr lang="en-US" dirty="0"/>
              <a:t> </a:t>
            </a:r>
          </a:p>
          <a:p>
            <a:r>
              <a:rPr lang="en-US" dirty="0"/>
              <a:t>02 </a:t>
            </a:r>
            <a:r>
              <a:rPr lang="en-US" dirty="0">
                <a:hlinkClick r:id="rId3"/>
              </a:rPr>
              <a:t>https://youtu.be/0NA5qorJKgQ</a:t>
            </a:r>
            <a:r>
              <a:rPr lang="en-US" dirty="0"/>
              <a:t> </a:t>
            </a:r>
          </a:p>
          <a:p>
            <a:r>
              <a:rPr lang="en-US" dirty="0"/>
              <a:t>03 </a:t>
            </a:r>
            <a:r>
              <a:rPr lang="en-US" dirty="0">
                <a:hlinkClick r:id="rId4"/>
              </a:rPr>
              <a:t>https://youtu.be/CO1Rxgknth0</a:t>
            </a:r>
            <a:r>
              <a:rPr lang="en-US" dirty="0"/>
              <a:t> </a:t>
            </a:r>
          </a:p>
          <a:p>
            <a:r>
              <a:rPr lang="en-US" dirty="0"/>
              <a:t> </a:t>
            </a:r>
            <a:endParaRPr lang="pt-BR" dirty="0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87C6EB00-656C-43B0-46C5-56E35DC5C2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39" t="22760" r="65268" b="52648"/>
          <a:stretch/>
        </p:blipFill>
        <p:spPr>
          <a:xfrm>
            <a:off x="4735285" y="5044301"/>
            <a:ext cx="1947487" cy="1289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1805FE45-68C5-D3DD-1364-EBC288B6AE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714" t="30641" r="47589" b="35966"/>
          <a:stretch/>
        </p:blipFill>
        <p:spPr>
          <a:xfrm>
            <a:off x="6682772" y="5052381"/>
            <a:ext cx="1956276" cy="1281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624157FE-6850-7D9A-9DCE-20DEDA3B2A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607" t="22226" r="46339" b="23403"/>
          <a:stretch/>
        </p:blipFill>
        <p:spPr>
          <a:xfrm>
            <a:off x="8639048" y="5044301"/>
            <a:ext cx="1351433" cy="1289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89C46060-FE17-0FE7-623C-DC38DDA8A3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982" t="27666" r="55179" b="40012"/>
          <a:stretch/>
        </p:blipFill>
        <p:spPr>
          <a:xfrm>
            <a:off x="9990481" y="5044300"/>
            <a:ext cx="1369350" cy="1297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F17A0DB5-EAB1-9D93-D2EB-CEA9F8F75D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286" t="27933" r="37143" b="29634"/>
          <a:stretch/>
        </p:blipFill>
        <p:spPr>
          <a:xfrm>
            <a:off x="4729231" y="3647584"/>
            <a:ext cx="2569028" cy="1396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F5C9F4A5-78CA-34D8-42F0-2926496A661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714" t="22226" r="52322" b="32237"/>
          <a:stretch/>
        </p:blipFill>
        <p:spPr>
          <a:xfrm>
            <a:off x="7298259" y="3647584"/>
            <a:ext cx="1203225" cy="140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CaixaDeTexto 38">
            <a:extLst>
              <a:ext uri="{FF2B5EF4-FFF2-40B4-BE49-F238E27FC236}">
                <a16:creationId xmlns:a16="http://schemas.microsoft.com/office/drawing/2014/main" id="{C60C8845-FC26-33EE-4EA3-4441C64127C2}"/>
              </a:ext>
            </a:extLst>
          </p:cNvPr>
          <p:cNvSpPr txBox="1"/>
          <p:nvPr/>
        </p:nvSpPr>
        <p:spPr>
          <a:xfrm>
            <a:off x="8419088" y="2030439"/>
            <a:ext cx="72553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04 </a:t>
            </a:r>
            <a:r>
              <a:rPr lang="en-US" dirty="0">
                <a:hlinkClick r:id="rId11"/>
              </a:rPr>
              <a:t>https://youtu.be/nrcK-rTFh7w</a:t>
            </a:r>
            <a:r>
              <a:rPr lang="en-US" dirty="0"/>
              <a:t> </a:t>
            </a:r>
          </a:p>
          <a:p>
            <a:r>
              <a:rPr lang="en-US" dirty="0"/>
              <a:t>05 </a:t>
            </a:r>
            <a:r>
              <a:rPr lang="en-US" dirty="0">
                <a:hlinkClick r:id="rId12"/>
              </a:rPr>
              <a:t>https://youtu.be/MIuIk7EMDM8</a:t>
            </a:r>
            <a:r>
              <a:rPr lang="en-US" dirty="0"/>
              <a:t> </a:t>
            </a:r>
          </a:p>
          <a:p>
            <a:r>
              <a:rPr lang="en-US" dirty="0"/>
              <a:t>06 </a:t>
            </a:r>
            <a:r>
              <a:rPr lang="en-US" dirty="0">
                <a:hlinkClick r:id="rId13"/>
              </a:rPr>
              <a:t>https://youtu.be/kd74KUh9UrQ</a:t>
            </a:r>
            <a:r>
              <a:rPr lang="en-US" dirty="0"/>
              <a:t> </a:t>
            </a:r>
          </a:p>
          <a:p>
            <a:r>
              <a:rPr lang="en-US" dirty="0"/>
              <a:t>07 </a:t>
            </a:r>
            <a:r>
              <a:rPr lang="en-US" dirty="0">
                <a:hlinkClick r:id="rId14"/>
              </a:rPr>
              <a:t>https://youtu.be/Oc_uonFXqDk</a:t>
            </a:r>
            <a:r>
              <a:rPr lang="en-US" dirty="0"/>
              <a:t> </a:t>
            </a:r>
            <a:endParaRPr lang="pt-BR" dirty="0"/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02B6C5F4-41A3-0D62-616A-4765A1FE2C5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0842" t="13295"/>
          <a:stretch/>
        </p:blipFill>
        <p:spPr>
          <a:xfrm>
            <a:off x="8639048" y="3633044"/>
            <a:ext cx="2720783" cy="140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2B7FCB82-5A1C-6C4F-791A-0F75D38BA46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3025" t="-35489" r="-3025" b="35489"/>
          <a:stretch/>
        </p:blipFill>
        <p:spPr>
          <a:xfrm>
            <a:off x="5158917" y="62493"/>
            <a:ext cx="2852359" cy="1334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9712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97909941-9208-9578-5FCF-DDB997D62735}"/>
              </a:ext>
            </a:extLst>
          </p:cNvPr>
          <p:cNvSpPr txBox="1">
            <a:spLocks/>
          </p:cNvSpPr>
          <p:nvPr/>
        </p:nvSpPr>
        <p:spPr>
          <a:xfrm>
            <a:off x="836676" y="725467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ESOS PEQUEÑOS SERES (3:02 min)</a:t>
            </a:r>
            <a:br>
              <a:rPr lang="en-US" sz="2200" dirty="0"/>
            </a:br>
            <a:r>
              <a:rPr lang="en-US" sz="1400" dirty="0"/>
              <a:t>2022                                                                                                                                                                      </a:t>
            </a:r>
            <a:r>
              <a:rPr lang="en-US" sz="1200" dirty="0"/>
              <a:t>Dir. NATACHA MURIEL LOPEZ GALLUCCI  -  VOZ/DANÇA</a:t>
            </a:r>
            <a:endParaRPr lang="en-US" sz="2000" dirty="0"/>
          </a:p>
          <a:p>
            <a:pPr marL="0" indent="0" algn="ctr">
              <a:buNone/>
            </a:pPr>
            <a:r>
              <a:rPr lang="en-US" sz="1200" dirty="0"/>
              <a:t>OLGA OROZCO – SERIE POETAS DA AMÉRICA LATINA                                                                                                                                              REDERIQUE GROUTARS  - VIOLINO</a:t>
            </a:r>
          </a:p>
          <a:p>
            <a:pPr marL="0" indent="0">
              <a:buNone/>
            </a:pPr>
            <a:r>
              <a:rPr lang="en-US" sz="1200" dirty="0"/>
              <a:t>     </a:t>
            </a:r>
          </a:p>
          <a:p>
            <a:pPr marL="0" indent="0" algn="ctr">
              <a:buNone/>
            </a:pPr>
            <a:r>
              <a:rPr lang="en-US" sz="1200" dirty="0"/>
              <a:t>DISPONÍVEL EM : </a:t>
            </a:r>
            <a:r>
              <a:rPr lang="en-US" sz="1200" dirty="0">
                <a:hlinkClick r:id="rId2"/>
              </a:rPr>
              <a:t>https://youtu.be/UbvpeQOFJMg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 algn="r">
              <a:buNone/>
            </a:pPr>
            <a:r>
              <a:rPr lang="en-US" sz="1400" dirty="0"/>
              <a:t> </a:t>
            </a:r>
            <a:endParaRPr lang="en-US" sz="2200" dirty="0"/>
          </a:p>
          <a:p>
            <a:pPr marL="0"/>
            <a:endParaRPr lang="en-US" sz="2200" dirty="0"/>
          </a:p>
          <a:p>
            <a:pPr marL="0"/>
            <a:endParaRPr lang="en-US" sz="2200" dirty="0"/>
          </a:p>
        </p:txBody>
      </p:sp>
      <p:pic>
        <p:nvPicPr>
          <p:cNvPr id="4" name="Imagem 3" descr="Desenho de pessoa com violino&#10;&#10;Descrição gerada automaticamente com confiança média">
            <a:extLst>
              <a:ext uri="{FF2B5EF4-FFF2-40B4-BE49-F238E27FC236}">
                <a16:creationId xmlns:a16="http://schemas.microsoft.com/office/drawing/2014/main" id="{3FD09E78-CD38-A5A6-C221-AB6B45F65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275" y="2206572"/>
            <a:ext cx="7926765" cy="414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BDEEF17-15EB-5519-8C67-CE621C82C452}"/>
              </a:ext>
            </a:extLst>
          </p:cNvPr>
          <p:cNvSpPr txBox="1"/>
          <p:nvPr/>
        </p:nvSpPr>
        <p:spPr>
          <a:xfrm>
            <a:off x="7525258" y="604262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200" dirty="0"/>
              <a:t>CAFÉ 1930 DE ASTOR PIAZZOLLA</a:t>
            </a:r>
          </a:p>
        </p:txBody>
      </p:sp>
    </p:spTree>
    <p:extLst>
      <p:ext uri="{BB962C8B-B14F-4D97-AF65-F5344CB8AC3E}">
        <p14:creationId xmlns:p14="http://schemas.microsoft.com/office/powerpoint/2010/main" val="1328278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5E3DB86-D4F8-C0FB-8E73-1362784EAD8E}"/>
              </a:ext>
            </a:extLst>
          </p:cNvPr>
          <p:cNvSpPr txBox="1"/>
          <p:nvPr/>
        </p:nvSpPr>
        <p:spPr>
          <a:xfrm>
            <a:off x="944335" y="538378"/>
            <a:ext cx="101264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0" dirty="0">
                <a:solidFill>
                  <a:srgbClr val="000000"/>
                </a:solidFill>
                <a:effectLst/>
                <a:latin typeface="Helvetica Neue"/>
              </a:rPr>
              <a:t>Que 20 </a:t>
            </a:r>
            <a:r>
              <a:rPr lang="pt-BR" i="0" dirty="0" err="1">
                <a:solidFill>
                  <a:srgbClr val="000000"/>
                </a:solidFill>
                <a:effectLst/>
                <a:latin typeface="Helvetica Neue"/>
              </a:rPr>
              <a:t>años</a:t>
            </a:r>
            <a:r>
              <a:rPr lang="pt-BR" i="0" dirty="0">
                <a:solidFill>
                  <a:srgbClr val="000000"/>
                </a:solidFill>
                <a:effectLst/>
                <a:latin typeface="Helvetica Neue"/>
              </a:rPr>
              <a:t> no es nada (7´22´´ Brasil 2021) </a:t>
            </a:r>
          </a:p>
          <a:p>
            <a:r>
              <a:rPr lang="pt-BR" i="0" dirty="0" err="1">
                <a:solidFill>
                  <a:srgbClr val="000000"/>
                </a:solidFill>
                <a:effectLst/>
                <a:latin typeface="Helvetica Neue"/>
              </a:rPr>
              <a:t>Ecoperformance</a:t>
            </a:r>
            <a:r>
              <a:rPr lang="pt-BR" i="0" dirty="0">
                <a:solidFill>
                  <a:srgbClr val="000000"/>
                </a:solidFill>
                <a:effectLst/>
                <a:latin typeface="Helvetica Neue"/>
              </a:rPr>
              <a:t> – </a:t>
            </a:r>
            <a:r>
              <a:rPr lang="pt-BR" i="0" dirty="0" err="1">
                <a:solidFill>
                  <a:srgbClr val="000000"/>
                </a:solidFill>
                <a:effectLst/>
                <a:latin typeface="Helvetica Neue"/>
              </a:rPr>
              <a:t>Autoenografia</a:t>
            </a:r>
            <a:endParaRPr lang="pt-BR" i="0" dirty="0">
              <a:solidFill>
                <a:srgbClr val="000000"/>
              </a:solidFill>
              <a:effectLst/>
              <a:latin typeface="Helvetica Neue"/>
            </a:endParaRPr>
          </a:p>
          <a:p>
            <a:pPr algn="r"/>
            <a:r>
              <a:rPr lang="en-US" sz="1800" dirty="0"/>
              <a:t>2021                                                                                                                                       </a:t>
            </a:r>
            <a:r>
              <a:rPr lang="en-US" sz="1100" dirty="0"/>
              <a:t>Dir. NATACHA MURIEL LOPEZ GALLUCCI  -  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374148D-B74E-DB3E-4F42-A3D5637C4929}"/>
              </a:ext>
            </a:extLst>
          </p:cNvPr>
          <p:cNvSpPr txBox="1"/>
          <p:nvPr/>
        </p:nvSpPr>
        <p:spPr>
          <a:xfrm>
            <a:off x="4408714" y="212310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Disponível em: </a:t>
            </a:r>
            <a:r>
              <a:rPr lang="pt-BR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https://vimeo.com/562769159</a:t>
            </a:r>
            <a:endParaRPr lang="pt-BR" dirty="0"/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8FC9C57-DC4B-FE2F-A870-C1B88EBB1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22143" t="26508" r="30714" b="30374"/>
          <a:stretch/>
        </p:blipFill>
        <p:spPr>
          <a:xfrm>
            <a:off x="849086" y="2636228"/>
            <a:ext cx="5747658" cy="2956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3A72336-DE0F-93C8-C2CF-D21D4521DC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5000" t="28404" r="30268" b="28479"/>
          <a:stretch/>
        </p:blipFill>
        <p:spPr>
          <a:xfrm>
            <a:off x="6094476" y="3139081"/>
            <a:ext cx="5453743" cy="2956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2574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5E3DB86-D4F8-C0FB-8E73-1362784EAD8E}"/>
              </a:ext>
            </a:extLst>
          </p:cNvPr>
          <p:cNvSpPr txBox="1"/>
          <p:nvPr/>
        </p:nvSpPr>
        <p:spPr>
          <a:xfrm>
            <a:off x="944335" y="538378"/>
            <a:ext cx="101264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0" dirty="0" err="1">
                <a:solidFill>
                  <a:srgbClr val="000000"/>
                </a:solidFill>
                <a:effectLst/>
                <a:latin typeface="Helvetica Neue"/>
              </a:rPr>
              <a:t>Ensueños</a:t>
            </a:r>
            <a:r>
              <a:rPr lang="pt-BR" i="0" dirty="0">
                <a:solidFill>
                  <a:srgbClr val="000000"/>
                </a:solidFill>
                <a:effectLst/>
                <a:latin typeface="Helvetica Neue"/>
              </a:rPr>
              <a:t> </a:t>
            </a:r>
          </a:p>
          <a:p>
            <a:r>
              <a:rPr lang="pt-BR" i="0" dirty="0">
                <a:solidFill>
                  <a:srgbClr val="000000"/>
                </a:solidFill>
                <a:effectLst/>
                <a:latin typeface="Helvetica Neue"/>
              </a:rPr>
              <a:t>Teatro Deodoro </a:t>
            </a:r>
            <a:r>
              <a:rPr lang="pt-BR" i="0" dirty="0" err="1">
                <a:solidFill>
                  <a:srgbClr val="000000"/>
                </a:solidFill>
                <a:effectLst/>
                <a:latin typeface="Helvetica Neue"/>
              </a:rPr>
              <a:t>Maceio</a:t>
            </a:r>
            <a:endParaRPr lang="pt-BR" i="0" dirty="0">
              <a:solidFill>
                <a:srgbClr val="000000"/>
              </a:solidFill>
              <a:effectLst/>
              <a:latin typeface="Helvetica Neue"/>
            </a:endParaRPr>
          </a:p>
          <a:p>
            <a:r>
              <a:rPr lang="en-US" sz="1800" dirty="0"/>
              <a:t>2021                                                                                                                                       </a:t>
            </a:r>
            <a:r>
              <a:rPr lang="en-US" sz="1100" dirty="0"/>
              <a:t>Dir. NATACHA MURIEL LOPEZ GALLUCCI  -  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374148D-B74E-DB3E-4F42-A3D5637C4929}"/>
              </a:ext>
            </a:extLst>
          </p:cNvPr>
          <p:cNvSpPr txBox="1"/>
          <p:nvPr/>
        </p:nvSpPr>
        <p:spPr>
          <a:xfrm>
            <a:off x="4541248" y="178732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Disponível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</a:p>
          <a:p>
            <a:r>
              <a:rPr lang="en-US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Tango </a:t>
            </a:r>
            <a:r>
              <a:rPr lang="pt-BR" u="sng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https://youtu.be/xnWzvJYayKE</a:t>
            </a:r>
            <a:r>
              <a:rPr lang="pt-BR" u="sng" dirty="0"/>
              <a:t> </a:t>
            </a:r>
            <a:br>
              <a:rPr lang="pt-BR" u="sng" dirty="0"/>
            </a:br>
            <a:r>
              <a:rPr lang="pt-BR" u="sng" dirty="0"/>
              <a:t>Milonga </a:t>
            </a:r>
            <a:r>
              <a:rPr lang="pt-BR" u="sng" dirty="0">
                <a:hlinkClick r:id="rId3"/>
              </a:rPr>
              <a:t>https://youtu.be/FMfVH8uMESo</a:t>
            </a:r>
            <a:r>
              <a:rPr lang="pt-BR" u="sng" dirty="0"/>
              <a:t> 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117EA18-F001-FB46-34EB-BD76C21218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38" t="5086" r="7746" b="7200"/>
          <a:stretch/>
        </p:blipFill>
        <p:spPr>
          <a:xfrm>
            <a:off x="1879202" y="2680107"/>
            <a:ext cx="6651171" cy="3819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4213B8C-F550-1271-B536-9E8EB4BB77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36" t="5879" r="31250" b="22705"/>
          <a:stretch/>
        </p:blipFill>
        <p:spPr>
          <a:xfrm>
            <a:off x="6888697" y="2860222"/>
            <a:ext cx="4634267" cy="345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LOGOMARCA — cultura">
            <a:extLst>
              <a:ext uri="{FF2B5EF4-FFF2-40B4-BE49-F238E27FC236}">
                <a16:creationId xmlns:a16="http://schemas.microsoft.com/office/drawing/2014/main" id="{C1221289-F6EA-93EB-383C-2FCE48A72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876" y="113648"/>
            <a:ext cx="2097354" cy="145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044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97909941-9208-9578-5FCF-DDB997D62735}"/>
              </a:ext>
            </a:extLst>
          </p:cNvPr>
          <p:cNvSpPr txBox="1">
            <a:spLocks/>
          </p:cNvSpPr>
          <p:nvPr/>
        </p:nvSpPr>
        <p:spPr>
          <a:xfrm>
            <a:off x="835152" y="538378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FILOMOVE NO STUDIO</a:t>
            </a:r>
          </a:p>
          <a:p>
            <a:pPr marL="0" indent="0">
              <a:buNone/>
            </a:pPr>
            <a:r>
              <a:rPr lang="en-US" sz="2200" dirty="0"/>
              <a:t>ARTESÃOS DA CULTURA POPULAR LATINOAMERICANA</a:t>
            </a:r>
            <a:br>
              <a:rPr lang="en-US" sz="2200" dirty="0"/>
            </a:br>
            <a:r>
              <a:rPr lang="en-US" sz="1400" dirty="0"/>
              <a:t>2022                                                                                                                                                                      </a:t>
            </a:r>
            <a:r>
              <a:rPr lang="en-US" sz="1200" dirty="0"/>
              <a:t>Dir. NATACHA MURIEL LOPEZ GALLUCCI  -  VOZ/DANÇA</a:t>
            </a:r>
            <a:endParaRPr lang="en-US" sz="2000" dirty="0"/>
          </a:p>
          <a:p>
            <a:pPr marL="0" indent="0" algn="ctr">
              <a:buNone/>
            </a:pPr>
            <a:r>
              <a:rPr lang="en-US" sz="1200" dirty="0"/>
              <a:t> </a:t>
            </a:r>
          </a:p>
          <a:p>
            <a:pPr marL="0" indent="0">
              <a:buNone/>
            </a:pPr>
            <a:r>
              <a:rPr lang="en-US" sz="1200" dirty="0"/>
              <a:t>    </a:t>
            </a:r>
          </a:p>
          <a:p>
            <a:pPr marL="0" indent="0" algn="r">
              <a:buNone/>
            </a:pPr>
            <a:r>
              <a:rPr lang="en-US" sz="1400" dirty="0"/>
              <a:t> </a:t>
            </a:r>
            <a:endParaRPr lang="en-US" sz="2200" dirty="0"/>
          </a:p>
          <a:p>
            <a:pPr marL="0"/>
            <a:endParaRPr lang="en-US" sz="2200" dirty="0"/>
          </a:p>
          <a:p>
            <a:pPr marL="0"/>
            <a:endParaRPr lang="en-US" sz="22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BDEEF17-15EB-5519-8C67-CE621C82C452}"/>
              </a:ext>
            </a:extLst>
          </p:cNvPr>
          <p:cNvSpPr txBox="1"/>
          <p:nvPr/>
        </p:nvSpPr>
        <p:spPr>
          <a:xfrm>
            <a:off x="7207758" y="604262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200" dirty="0"/>
              <a:t>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7614A37-4CBB-A39E-82E7-3867D9F67EF6}"/>
              </a:ext>
            </a:extLst>
          </p:cNvPr>
          <p:cNvSpPr txBox="1"/>
          <p:nvPr/>
        </p:nvSpPr>
        <p:spPr>
          <a:xfrm>
            <a:off x="6276826" y="4096151"/>
            <a:ext cx="66511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Entrevista a Nestor </a:t>
            </a:r>
            <a:r>
              <a:rPr lang="pt-BR" dirty="0" err="1"/>
              <a:t>Dalmao</a:t>
            </a:r>
            <a:r>
              <a:rPr lang="pt-BR" dirty="0"/>
              <a:t> </a:t>
            </a:r>
          </a:p>
          <a:p>
            <a:r>
              <a:rPr lang="pt-BR" dirty="0">
                <a:hlinkClick r:id="rId2"/>
              </a:rPr>
              <a:t>01 https://youtu.be/b6la2SIyVY4</a:t>
            </a:r>
            <a:r>
              <a:rPr lang="pt-BR" dirty="0"/>
              <a:t> </a:t>
            </a:r>
          </a:p>
          <a:p>
            <a:r>
              <a:rPr lang="pt-BR" dirty="0">
                <a:hlinkClick r:id="rId3"/>
              </a:rPr>
              <a:t>02 https://youtu.be/6T0NMGwl41g</a:t>
            </a:r>
            <a:r>
              <a:rPr lang="pt-BR" dirty="0"/>
              <a:t> </a:t>
            </a:r>
          </a:p>
          <a:p>
            <a:endParaRPr lang="pt-BR" dirty="0"/>
          </a:p>
          <a:p>
            <a:r>
              <a:rPr lang="pt-BR" dirty="0"/>
              <a:t>Vida Mia </a:t>
            </a:r>
            <a:r>
              <a:rPr lang="pt-BR" dirty="0">
                <a:hlinkClick r:id="rId4"/>
              </a:rPr>
              <a:t>https://youtu.be/u0E7V4CTfKc</a:t>
            </a:r>
            <a:r>
              <a:rPr lang="pt-BR" dirty="0"/>
              <a:t> </a:t>
            </a:r>
          </a:p>
          <a:p>
            <a:r>
              <a:rPr lang="pt-BR" dirty="0" err="1"/>
              <a:t>Pregonera</a:t>
            </a:r>
            <a:r>
              <a:rPr lang="pt-BR" dirty="0"/>
              <a:t> </a:t>
            </a:r>
            <a:r>
              <a:rPr lang="pt-BR" dirty="0">
                <a:hlinkClick r:id="rId5"/>
              </a:rPr>
              <a:t>https://youtu.be/lJQ0-OUpxXw</a:t>
            </a:r>
            <a:r>
              <a:rPr lang="pt-BR" dirty="0"/>
              <a:t> </a:t>
            </a:r>
          </a:p>
          <a:p>
            <a:r>
              <a:rPr lang="pt-BR" dirty="0"/>
              <a:t>A media Luz </a:t>
            </a:r>
            <a:r>
              <a:rPr lang="pt-BR" dirty="0">
                <a:hlinkClick r:id="rId6"/>
              </a:rPr>
              <a:t>https://youtu.be/XkBrhc_swmg</a:t>
            </a:r>
            <a:r>
              <a:rPr lang="pt-BR" dirty="0"/>
              <a:t> </a:t>
            </a:r>
          </a:p>
          <a:p>
            <a:r>
              <a:rPr lang="pt-BR" dirty="0"/>
              <a:t>El último Café  </a:t>
            </a:r>
            <a:r>
              <a:rPr lang="pt-BR" dirty="0">
                <a:hlinkClick r:id="rId7"/>
              </a:rPr>
              <a:t>https://youtu.be/TdG8sbgWoNQ</a:t>
            </a:r>
            <a:r>
              <a:rPr lang="pt-BR" dirty="0"/>
              <a:t> 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18F06EB9-5020-33CA-162F-F0644D9BCB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785" t="22539" r="40881" b="32063"/>
          <a:stretch/>
        </p:blipFill>
        <p:spPr>
          <a:xfrm>
            <a:off x="1921759" y="4192002"/>
            <a:ext cx="4214027" cy="227342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3F473D2-61F3-C8A6-9446-B74AE2D75F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25" t="24115" r="2922" b="6770"/>
          <a:stretch/>
        </p:blipFill>
        <p:spPr>
          <a:xfrm>
            <a:off x="665988" y="1896913"/>
            <a:ext cx="10853928" cy="2102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384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Uma imagem contendo Texto&#10;&#10;Descrição gerada automaticamente">
            <a:extLst>
              <a:ext uri="{FF2B5EF4-FFF2-40B4-BE49-F238E27FC236}">
                <a16:creationId xmlns:a16="http://schemas.microsoft.com/office/drawing/2014/main" id="{7CEE02DE-4CD9-C63B-0A13-831253CBC5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9" r="10382"/>
          <a:stretch/>
        </p:blipFill>
        <p:spPr>
          <a:xfrm>
            <a:off x="1472516" y="745413"/>
            <a:ext cx="2590801" cy="2458719"/>
          </a:xfrm>
          <a:prstGeom prst="rect">
            <a:avLst/>
          </a:prstGeom>
        </p:spPr>
      </p:pic>
      <p:pic>
        <p:nvPicPr>
          <p:cNvPr id="15" name="Imagem 14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389B6577-4327-7AEC-9866-501BBA60A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708" y="662441"/>
            <a:ext cx="3707855" cy="2624662"/>
          </a:xfrm>
          <a:prstGeom prst="rect">
            <a:avLst/>
          </a:prstGeom>
        </p:spPr>
      </p:pic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C0A99A3-3B52-7B3A-E986-22F6F4710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590" y="662441"/>
            <a:ext cx="1784770" cy="2624662"/>
          </a:xfrm>
          <a:prstGeom prst="rect">
            <a:avLst/>
          </a:prstGeom>
        </p:spPr>
      </p:pic>
      <p:pic>
        <p:nvPicPr>
          <p:cNvPr id="13" name="Imagem 12" descr="Uma imagem contendo Texto&#10;&#10;Descrição gerada automaticamente">
            <a:extLst>
              <a:ext uri="{FF2B5EF4-FFF2-40B4-BE49-F238E27FC236}">
                <a16:creationId xmlns:a16="http://schemas.microsoft.com/office/drawing/2014/main" id="{991D2DF8-B6BE-484F-F713-9D7D66041B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3726959"/>
            <a:ext cx="3278292" cy="2350473"/>
          </a:xfrm>
          <a:prstGeom prst="rect">
            <a:avLst/>
          </a:prstGeom>
        </p:spPr>
      </p:pic>
      <p:pic>
        <p:nvPicPr>
          <p:cNvPr id="9" name="Imagem 8" descr="Grupo de pessoas num palco com luzes&#10;&#10;Descrição gerada automaticamente com confiança média">
            <a:extLst>
              <a:ext uri="{FF2B5EF4-FFF2-40B4-BE49-F238E27FC236}">
                <a16:creationId xmlns:a16="http://schemas.microsoft.com/office/drawing/2014/main" id="{7AC81829-5C68-D8CB-6CC2-DFF891CF4A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6" r="2175"/>
          <a:stretch/>
        </p:blipFill>
        <p:spPr>
          <a:xfrm>
            <a:off x="4063317" y="3653868"/>
            <a:ext cx="2862922" cy="264399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A8A00AF-D477-FCE7-732C-4956080B67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3499" y="3589864"/>
            <a:ext cx="1745034" cy="2643992"/>
          </a:xfrm>
          <a:prstGeom prst="rect">
            <a:avLst/>
          </a:prstGeom>
        </p:spPr>
      </p:pic>
      <p:pic>
        <p:nvPicPr>
          <p:cNvPr id="19" name="Imagem 18" descr="Mulher segurando placa&#10;&#10;Descrição gerada automaticamente com confiança baixa">
            <a:extLst>
              <a:ext uri="{FF2B5EF4-FFF2-40B4-BE49-F238E27FC236}">
                <a16:creationId xmlns:a16="http://schemas.microsoft.com/office/drawing/2014/main" id="{D0B022C1-CD46-74B7-4F6E-C6B04B05AE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797" y="3681426"/>
            <a:ext cx="2474331" cy="255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51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79A04C59-9912-D352-6FC3-1FFD299C8915}"/>
              </a:ext>
            </a:extLst>
          </p:cNvPr>
          <p:cNvSpPr txBox="1">
            <a:spLocks/>
          </p:cNvSpPr>
          <p:nvPr/>
        </p:nvSpPr>
        <p:spPr>
          <a:xfrm>
            <a:off x="538406" y="205066"/>
            <a:ext cx="11300425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/>
              <a:t>MAURICIO BERU </a:t>
            </a:r>
          </a:p>
          <a:p>
            <a:pPr marL="0" indent="0">
              <a:buNone/>
            </a:pPr>
            <a:r>
              <a:rPr lang="en-US" sz="2000" dirty="0"/>
              <a:t>DOCUMENTÁRIO ENTRE ARTE E POLÍTICA</a:t>
            </a:r>
            <a:r>
              <a:rPr lang="en-US" sz="3600" dirty="0"/>
              <a:t> </a:t>
            </a:r>
            <a:r>
              <a:rPr lang="en-US" sz="1400" dirty="0"/>
              <a:t>2014            </a:t>
            </a:r>
          </a:p>
          <a:p>
            <a:pPr marL="0" indent="0">
              <a:buNone/>
            </a:pPr>
            <a:r>
              <a:rPr lang="en-US" sz="1400" dirty="0"/>
              <a:t>                                                                                                                                                                                                                 Dir. Natacha Muriel López Gallucci</a:t>
            </a:r>
            <a:br>
              <a:rPr lang="en-US" sz="1400" dirty="0"/>
            </a:br>
            <a:r>
              <a:rPr lang="en-US" sz="1400" dirty="0"/>
              <a:t> </a:t>
            </a:r>
          </a:p>
          <a:p>
            <a:pPr marL="0" indent="0">
              <a:buNone/>
            </a:pPr>
            <a:r>
              <a:rPr lang="en-US" sz="1200" dirty="0"/>
              <a:t> </a:t>
            </a:r>
            <a:endParaRPr lang="en-US" sz="2200" dirty="0"/>
          </a:p>
          <a:p>
            <a:pPr marL="0"/>
            <a:endParaRPr lang="en-US" sz="2200" dirty="0"/>
          </a:p>
          <a:p>
            <a:pPr marL="0"/>
            <a:endParaRPr lang="en-US" sz="2200" dirty="0"/>
          </a:p>
        </p:txBody>
      </p:sp>
      <p:pic>
        <p:nvPicPr>
          <p:cNvPr id="6" name="Imagem 5" descr="Homem e mulher posando para foto&#10;&#10;Descrição gerada automaticamente">
            <a:extLst>
              <a:ext uri="{FF2B5EF4-FFF2-40B4-BE49-F238E27FC236}">
                <a16:creationId xmlns:a16="http://schemas.microsoft.com/office/drawing/2014/main" id="{DE10534B-4D57-28E4-766C-A73B3B890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409" y="2105079"/>
            <a:ext cx="4329684" cy="3941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3C96B55-6B0A-77CA-4F6C-B643306C7BD2}"/>
              </a:ext>
            </a:extLst>
          </p:cNvPr>
          <p:cNvSpPr txBox="1"/>
          <p:nvPr/>
        </p:nvSpPr>
        <p:spPr>
          <a:xfrm>
            <a:off x="8361427" y="3373034"/>
            <a:ext cx="43296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00</a:t>
            </a:r>
            <a:r>
              <a:rPr lang="pt-BR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https://youtu.be/RGyGf_UObY0</a:t>
            </a:r>
            <a:endParaRPr lang="pt-BR" dirty="0"/>
          </a:p>
          <a:p>
            <a:r>
              <a:rPr lang="pt-BR" dirty="0"/>
              <a:t>01 </a:t>
            </a:r>
            <a:r>
              <a:rPr lang="pt-BR" dirty="0">
                <a:hlinkClick r:id="rId4"/>
              </a:rPr>
              <a:t>https://youtu.be/4jVZ-Ky2cSw</a:t>
            </a:r>
            <a:endParaRPr lang="pt-BR" dirty="0"/>
          </a:p>
          <a:p>
            <a:r>
              <a:rPr lang="pt-BR" dirty="0"/>
              <a:t>02 </a:t>
            </a:r>
            <a:r>
              <a:rPr lang="pt-BR" dirty="0">
                <a:hlinkClick r:id="rId5"/>
              </a:rPr>
              <a:t>https://youtu.be/SkkScNlqo7c</a:t>
            </a:r>
            <a:r>
              <a:rPr lang="pt-BR" dirty="0"/>
              <a:t>  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3074" name="Picture 2" descr="Certas Palavras com Chico Buarque (1980) - IMDb">
            <a:extLst>
              <a:ext uri="{FF2B5EF4-FFF2-40B4-BE49-F238E27FC236}">
                <a16:creationId xmlns:a16="http://schemas.microsoft.com/office/drawing/2014/main" id="{53C1BD73-E541-0D31-5622-1B5424765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68" y="1942599"/>
            <a:ext cx="1886953" cy="2724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C9F466C-CC78-3075-609B-257074D8DA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125" t="18572" r="39656" b="26667"/>
          <a:stretch/>
        </p:blipFill>
        <p:spPr>
          <a:xfrm>
            <a:off x="2240122" y="1955547"/>
            <a:ext cx="1886952" cy="2706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 descr="Imagem em preto e branco de pessoa na frente de um prédio&#10;&#10;Descrição gerada automaticamente com confiança baixa">
            <a:extLst>
              <a:ext uri="{FF2B5EF4-FFF2-40B4-BE49-F238E27FC236}">
                <a16:creationId xmlns:a16="http://schemas.microsoft.com/office/drawing/2014/main" id="{1F7FA55D-CCD1-876A-6C87-FAA8FA91A6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6" t="16984" r="25893" b="9524"/>
          <a:stretch/>
        </p:blipFill>
        <p:spPr>
          <a:xfrm>
            <a:off x="391953" y="4674684"/>
            <a:ext cx="1805934" cy="1726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F93DF7B-893A-61EB-4E0C-2F1477E424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774" t="14603" r="55714" b="26032"/>
          <a:stretch/>
        </p:blipFill>
        <p:spPr>
          <a:xfrm>
            <a:off x="2240121" y="4661735"/>
            <a:ext cx="1881522" cy="1793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4530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3D97A2C3-7DEB-C816-A1A7-550CDD9E7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3" y="239485"/>
            <a:ext cx="4825381" cy="6379029"/>
          </a:xfrm>
          <a:prstGeom prst="rect">
            <a:avLst/>
          </a:prstGeom>
        </p:spPr>
      </p:pic>
      <p:pic>
        <p:nvPicPr>
          <p:cNvPr id="4" name="Imagem 3" descr="Grupo de pessoas em frente a palco&#10;&#10;Descrição gerada automaticamente">
            <a:extLst>
              <a:ext uri="{FF2B5EF4-FFF2-40B4-BE49-F238E27FC236}">
                <a16:creationId xmlns:a16="http://schemas.microsoft.com/office/drawing/2014/main" id="{C8FD36B8-9283-F211-2C6B-AF00E3FDB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3197"/>
            <a:ext cx="2931215" cy="1949260"/>
          </a:xfrm>
          <a:prstGeom prst="rect">
            <a:avLst/>
          </a:prstGeom>
        </p:spPr>
      </p:pic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ECB1EF34-9F24-B5DD-0B99-FAE3B7A83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390" y="2383971"/>
            <a:ext cx="6026495" cy="4345668"/>
          </a:xfrm>
          <a:prstGeom prst="rect">
            <a:avLst/>
          </a:prstGeom>
        </p:spPr>
      </p:pic>
      <p:pic>
        <p:nvPicPr>
          <p:cNvPr id="8" name="Imagem 7" descr="Pessoas com instrumentos musicais e microfones&#10;&#10;Descrição gerada automaticamente com confiança baixa">
            <a:extLst>
              <a:ext uri="{FF2B5EF4-FFF2-40B4-BE49-F238E27FC236}">
                <a16:creationId xmlns:a16="http://schemas.microsoft.com/office/drawing/2014/main" id="{11129420-6F2E-7468-4C96-AD57D2031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567" y="293197"/>
            <a:ext cx="2809075" cy="19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29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97909941-9208-9578-5FCF-DDB997D62735}"/>
              </a:ext>
            </a:extLst>
          </p:cNvPr>
          <p:cNvSpPr txBox="1">
            <a:spLocks/>
          </p:cNvSpPr>
          <p:nvPr/>
        </p:nvSpPr>
        <p:spPr>
          <a:xfrm>
            <a:off x="838200" y="1158160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MORTO PERPÉTUO </a:t>
            </a:r>
          </a:p>
          <a:p>
            <a:pPr marL="0" indent="0">
              <a:buNone/>
            </a:pPr>
            <a:r>
              <a:rPr lang="en-US" sz="1800" dirty="0"/>
              <a:t>Música: Café Tango</a:t>
            </a:r>
          </a:p>
          <a:p>
            <a:pPr marL="0" indent="0">
              <a:buNone/>
            </a:pPr>
            <a:r>
              <a:rPr lang="en-US" sz="1200" dirty="0"/>
              <a:t>2012                                                                                                                                                                                                                             Dir. DIEGO COSTA</a:t>
            </a:r>
            <a:br>
              <a:rPr lang="en-US" sz="1200" dirty="0"/>
            </a:b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/>
            <a:endParaRPr lang="en-US" sz="2200" dirty="0"/>
          </a:p>
          <a:p>
            <a:pPr marL="0"/>
            <a:endParaRPr lang="en-US" sz="22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17FB1CE-2432-289B-F7BB-A3A56E2A8DFB}"/>
              </a:ext>
            </a:extLst>
          </p:cNvPr>
          <p:cNvSpPr txBox="1"/>
          <p:nvPr/>
        </p:nvSpPr>
        <p:spPr>
          <a:xfrm>
            <a:off x="7946571" y="40325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Disponível </a:t>
            </a:r>
            <a:r>
              <a:rPr lang="pt-BR" dirty="0">
                <a:hlinkClick r:id="rId2"/>
              </a:rPr>
              <a:t>https://youtu.be/sT3-Bw14Kcc</a:t>
            </a:r>
            <a:r>
              <a:rPr lang="pt-BR" dirty="0"/>
              <a:t> 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94454369-0719-AD0E-C896-91164EF976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43" t="21745" r="38482" b="23652"/>
          <a:stretch/>
        </p:blipFill>
        <p:spPr>
          <a:xfrm>
            <a:off x="699517" y="2250603"/>
            <a:ext cx="6324600" cy="3744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3374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97909941-9208-9578-5FCF-DDB997D62735}"/>
              </a:ext>
            </a:extLst>
          </p:cNvPr>
          <p:cNvSpPr txBox="1">
            <a:spLocks/>
          </p:cNvSpPr>
          <p:nvPr/>
        </p:nvSpPr>
        <p:spPr>
          <a:xfrm>
            <a:off x="922020" y="916137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/>
              <a:t>IN-FINITO                                                                                               </a:t>
            </a:r>
            <a:r>
              <a:rPr lang="en-US" sz="1400" dirty="0"/>
              <a:t>Dir. Natacha Muriel López Gallucci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TERESA RANIERI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200" dirty="0"/>
              <a:t>           </a:t>
            </a:r>
            <a:r>
              <a:rPr lang="en-US" sz="1400" dirty="0"/>
              <a:t>2012                                                                  </a:t>
            </a:r>
            <a:r>
              <a:rPr lang="en-US" sz="1400" dirty="0" err="1"/>
              <a:t>Disponível</a:t>
            </a:r>
            <a:r>
              <a:rPr lang="en-US" sz="1400" dirty="0"/>
              <a:t> </a:t>
            </a:r>
            <a:r>
              <a:rPr lang="en-US" sz="1400" dirty="0" err="1"/>
              <a:t>em</a:t>
            </a:r>
            <a:r>
              <a:rPr lang="en-US" sz="1400" dirty="0"/>
              <a:t>:       </a:t>
            </a:r>
            <a:r>
              <a:rPr lang="en-US" sz="1400" dirty="0">
                <a:hlinkClick r:id="rId2"/>
              </a:rPr>
              <a:t>https://youtu.be/1wTKcL-QlnM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66F144E-298C-3808-C963-E5312FBF43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50" t="24444" r="45536" b="29842"/>
          <a:stretch/>
        </p:blipFill>
        <p:spPr>
          <a:xfrm>
            <a:off x="754380" y="2348914"/>
            <a:ext cx="5573486" cy="3135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ADA7574-6951-642D-5947-145E6763EC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35" t="24908" r="42143" b="32222"/>
          <a:stretch/>
        </p:blipFill>
        <p:spPr>
          <a:xfrm>
            <a:off x="5500551" y="3286185"/>
            <a:ext cx="5769429" cy="294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92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97909941-9208-9578-5FCF-DDB997D62735}"/>
              </a:ext>
            </a:extLst>
          </p:cNvPr>
          <p:cNvSpPr txBox="1">
            <a:spLocks/>
          </p:cNvSpPr>
          <p:nvPr/>
        </p:nvSpPr>
        <p:spPr>
          <a:xfrm>
            <a:off x="922020" y="916137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TANGO E REISADO (7:06 min)</a:t>
            </a:r>
          </a:p>
          <a:p>
            <a:pPr marL="0"/>
            <a:endParaRPr lang="en-US" sz="2200" dirty="0"/>
          </a:p>
          <a:p>
            <a:pPr marL="0" indent="0" algn="ctr">
              <a:buNone/>
            </a:pPr>
            <a:r>
              <a:rPr lang="en-US" sz="1800" dirty="0"/>
              <a:t>DISPONÍVEL EM:  </a:t>
            </a:r>
            <a:r>
              <a:rPr lang="en-US" sz="1800" dirty="0">
                <a:hlinkClick r:id="rId2"/>
              </a:rPr>
              <a:t>https://youtu.be/mk6XR2GPx34</a:t>
            </a:r>
            <a:endParaRPr lang="en-US" sz="18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10" name="Imagem 9" descr="Imagem digital fictícia de personagem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F8B640A8-CD4E-576A-3B5A-DC199B3A5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44" y="2166161"/>
            <a:ext cx="6357614" cy="1800000"/>
          </a:xfrm>
          <a:prstGeom prst="rect">
            <a:avLst/>
          </a:prstGeom>
        </p:spPr>
      </p:pic>
      <p:pic>
        <p:nvPicPr>
          <p:cNvPr id="14" name="Imagem 13" descr="Uma imagem contendo homem, violão&#10;&#10;Descrição gerada automaticamente">
            <a:extLst>
              <a:ext uri="{FF2B5EF4-FFF2-40B4-BE49-F238E27FC236}">
                <a16:creationId xmlns:a16="http://schemas.microsoft.com/office/drawing/2014/main" id="{EC62739C-F95E-51F0-AD74-C025F7D5F8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77" y="4417355"/>
            <a:ext cx="6357618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15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97909941-9208-9578-5FCF-DDB997D62735}"/>
              </a:ext>
            </a:extLst>
          </p:cNvPr>
          <p:cNvSpPr txBox="1">
            <a:spLocks/>
          </p:cNvSpPr>
          <p:nvPr/>
        </p:nvSpPr>
        <p:spPr>
          <a:xfrm>
            <a:off x="814960" y="69547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TANGO E REISADO                                                                                           </a:t>
            </a:r>
            <a:r>
              <a:rPr lang="en-US" sz="1200" dirty="0"/>
              <a:t>Dir. Natacha Muriel López Gallucci</a:t>
            </a:r>
            <a:br>
              <a:rPr lang="en-US" sz="2200" dirty="0"/>
            </a:br>
            <a:r>
              <a:rPr lang="en-US" sz="1400" dirty="0"/>
              <a:t> 2019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200" dirty="0" err="1"/>
              <a:t>Valdir</a:t>
            </a:r>
            <a:r>
              <a:rPr lang="en-US" sz="1200" dirty="0"/>
              <a:t> Vieira de Lima </a:t>
            </a:r>
            <a:endParaRPr lang="en-US" sz="2200" dirty="0"/>
          </a:p>
          <a:p>
            <a:pPr marL="0"/>
            <a:endParaRPr lang="en-US" sz="2200" dirty="0"/>
          </a:p>
          <a:p>
            <a:pPr marL="0"/>
            <a:endParaRPr lang="en-US" sz="2200" dirty="0"/>
          </a:p>
        </p:txBody>
      </p:sp>
      <p:pic>
        <p:nvPicPr>
          <p:cNvPr id="2050" name="Picture 2" descr="Uma imagem contendo pessoa, homem, edifício, chão&#10;&#10;Descrição gerada automaticamente">
            <a:extLst>
              <a:ext uri="{FF2B5EF4-FFF2-40B4-BE49-F238E27FC236}">
                <a16:creationId xmlns:a16="http://schemas.microsoft.com/office/drawing/2014/main" id="{5E91415E-F7C4-1E87-F6FE-B2A8620C6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569" y="1870180"/>
            <a:ext cx="6841813" cy="4549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65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79A04C59-9912-D352-6FC3-1FFD299C8915}"/>
              </a:ext>
            </a:extLst>
          </p:cNvPr>
          <p:cNvSpPr txBox="1">
            <a:spLocks/>
          </p:cNvSpPr>
          <p:nvPr/>
        </p:nvSpPr>
        <p:spPr>
          <a:xfrm>
            <a:off x="669036" y="970280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TANGO E REISADO                                                                                              </a:t>
            </a:r>
            <a:r>
              <a:rPr lang="en-US" sz="1200" dirty="0"/>
              <a:t>Dir. Natacha Muriel López Gallucci</a:t>
            </a:r>
            <a:br>
              <a:rPr lang="en-US" sz="2200" dirty="0"/>
            </a:br>
            <a:r>
              <a:rPr lang="en-US" sz="1400" dirty="0"/>
              <a:t> 2019   </a:t>
            </a:r>
            <a:r>
              <a:rPr lang="en-US" sz="1400" dirty="0" err="1"/>
              <a:t>Prêmio</a:t>
            </a:r>
            <a:r>
              <a:rPr lang="en-US" sz="1400" dirty="0"/>
              <a:t> </a:t>
            </a:r>
            <a:r>
              <a:rPr lang="en-US" sz="1400" dirty="0" err="1"/>
              <a:t>Aldir</a:t>
            </a:r>
            <a:r>
              <a:rPr lang="en-US" sz="1400" dirty="0"/>
              <a:t> Blanc 2020                                                                                                                                                                        </a:t>
            </a:r>
            <a:r>
              <a:rPr lang="en-US" sz="1200" dirty="0" err="1"/>
              <a:t>Valdir</a:t>
            </a:r>
            <a:r>
              <a:rPr lang="en-US" sz="1200" dirty="0"/>
              <a:t> Vieira de Lima </a:t>
            </a:r>
            <a:endParaRPr lang="en-US" sz="2200" dirty="0"/>
          </a:p>
          <a:p>
            <a:pPr marL="0"/>
            <a:endParaRPr lang="en-US" sz="2200" dirty="0"/>
          </a:p>
          <a:p>
            <a:pPr marL="0"/>
            <a:endParaRPr lang="en-US" sz="2200" dirty="0"/>
          </a:p>
        </p:txBody>
      </p:sp>
      <p:pic>
        <p:nvPicPr>
          <p:cNvPr id="8" name="Picture 4" descr="Uma imagem contendo pessoa, homem, edifício&#10;&#10;Descrição gerada automaticamente">
            <a:extLst>
              <a:ext uri="{FF2B5EF4-FFF2-40B4-BE49-F238E27FC236}">
                <a16:creationId xmlns:a16="http://schemas.microsoft.com/office/drawing/2014/main" id="{2BF60FD8-97BD-5374-AC6F-353294813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780" y="1937859"/>
            <a:ext cx="6560439" cy="4362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061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97909941-9208-9578-5FCF-DDB997D62735}"/>
              </a:ext>
            </a:extLst>
          </p:cNvPr>
          <p:cNvSpPr txBox="1">
            <a:spLocks/>
          </p:cNvSpPr>
          <p:nvPr/>
        </p:nvSpPr>
        <p:spPr>
          <a:xfrm>
            <a:off x="814960" y="69547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Feel the colors and dance !                                                                              </a:t>
            </a:r>
            <a:r>
              <a:rPr lang="en-US" sz="1200" dirty="0"/>
              <a:t>Dir. Natacha Muriel López Gallucci</a:t>
            </a:r>
            <a:br>
              <a:rPr lang="en-US" sz="2200" dirty="0"/>
            </a:br>
            <a:r>
              <a:rPr lang="en-US" sz="1400" dirty="0"/>
              <a:t> 2012                                                                                                                                                                                              </a:t>
            </a:r>
            <a:r>
              <a:rPr lang="en-US" sz="1200" dirty="0"/>
              <a:t> </a:t>
            </a:r>
            <a:endParaRPr lang="en-US" sz="2200" dirty="0"/>
          </a:p>
          <a:p>
            <a:pPr marL="0" indent="0">
              <a:buNone/>
            </a:pPr>
            <a:r>
              <a:rPr lang="pt-BR" sz="1050" b="0" i="0" dirty="0">
                <a:solidFill>
                  <a:srgbClr val="030303"/>
                </a:solidFill>
                <a:effectLst/>
              </a:rPr>
              <a:t>Disciplina: Imagem do Espetáculo em Dança - Departamento de Artes Corporais | DACO | Instituto de Artes | Unicamp. </a:t>
            </a:r>
          </a:p>
          <a:p>
            <a:pPr marL="0" indent="0">
              <a:buNone/>
            </a:pPr>
            <a:endParaRPr lang="pt-BR" sz="1050" dirty="0">
              <a:solidFill>
                <a:srgbClr val="030303"/>
              </a:solidFill>
              <a:latin typeface="Roboto" panose="02000000000000000000" pitchFamily="2" charset="0"/>
              <a:hlinkClick r:id="rId2"/>
            </a:endParaRPr>
          </a:p>
          <a:p>
            <a:pPr marL="0" indent="0" algn="ctr">
              <a:buNone/>
            </a:pPr>
            <a:r>
              <a:rPr lang="pt-BR" sz="1050" dirty="0">
                <a:solidFill>
                  <a:srgbClr val="030303"/>
                </a:solidFill>
                <a:latin typeface="Roboto" panose="02000000000000000000" pitchFamily="2" charset="0"/>
                <a:hlinkClick r:id="rId2"/>
              </a:rPr>
              <a:t>02 </a:t>
            </a:r>
            <a:r>
              <a:rPr lang="en-US" sz="1400" dirty="0">
                <a:hlinkClick r:id="rId2"/>
              </a:rPr>
              <a:t>https://youtu.be/ACPq5Px8iSU</a:t>
            </a:r>
            <a:r>
              <a:rPr lang="en-US" sz="1400" dirty="0"/>
              <a:t> </a:t>
            </a:r>
          </a:p>
          <a:p>
            <a:pPr marL="0" indent="0" algn="ctr">
              <a:buNone/>
            </a:pPr>
            <a:r>
              <a:rPr lang="en-US" sz="1400" dirty="0">
                <a:hlinkClick r:id="rId3"/>
              </a:rPr>
              <a:t>01 https://youtu.be/PL41IruvY-0</a:t>
            </a:r>
            <a:r>
              <a:rPr lang="en-US" sz="1400" dirty="0"/>
              <a:t> </a:t>
            </a:r>
          </a:p>
          <a:p>
            <a:pPr marL="0"/>
            <a:endParaRPr lang="en-US" sz="2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17F8CA3-48AD-CB43-68A4-B7804C8487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50" t="22064" r="42679" b="24459"/>
          <a:stretch/>
        </p:blipFill>
        <p:spPr>
          <a:xfrm>
            <a:off x="861441" y="2677561"/>
            <a:ext cx="5173656" cy="3484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224A67E-1A10-3193-567A-6F5526C728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67" t="22539" r="42298" b="24459"/>
          <a:stretch/>
        </p:blipFill>
        <p:spPr>
          <a:xfrm>
            <a:off x="6203385" y="2677561"/>
            <a:ext cx="5173655" cy="3484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16737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3856</TotalTime>
  <Words>1134</Words>
  <Application>Microsoft Office PowerPoint</Application>
  <PresentationFormat>Widescreen</PresentationFormat>
  <Paragraphs>190</Paragraphs>
  <Slides>30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Helvetica Neue</vt:lpstr>
      <vt:lpstr>Roboto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FiloMove Núcleo de Pesquisa e Extensão em  Artes da América Latina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Avaliador</dc:creator>
  <cp:lastModifiedBy>Avaliador</cp:lastModifiedBy>
  <cp:revision>18</cp:revision>
  <dcterms:created xsi:type="dcterms:W3CDTF">2022-05-30T23:45:10Z</dcterms:created>
  <dcterms:modified xsi:type="dcterms:W3CDTF">2022-06-02T20:33:46Z</dcterms:modified>
</cp:coreProperties>
</file>